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7" r:id="rId2"/>
    <p:sldId id="301" r:id="rId3"/>
    <p:sldId id="302" r:id="rId4"/>
    <p:sldId id="332" r:id="rId5"/>
    <p:sldId id="300" r:id="rId6"/>
    <p:sldId id="324" r:id="rId7"/>
    <p:sldId id="274" r:id="rId8"/>
    <p:sldId id="278" r:id="rId9"/>
    <p:sldId id="279" r:id="rId10"/>
    <p:sldId id="311" r:id="rId11"/>
    <p:sldId id="339" r:id="rId12"/>
    <p:sldId id="310" r:id="rId13"/>
    <p:sldId id="308" r:id="rId14"/>
    <p:sldId id="276" r:id="rId15"/>
    <p:sldId id="316" r:id="rId16"/>
    <p:sldId id="285" r:id="rId17"/>
    <p:sldId id="287" r:id="rId18"/>
    <p:sldId id="314" r:id="rId19"/>
    <p:sldId id="321" r:id="rId20"/>
    <p:sldId id="288" r:id="rId21"/>
    <p:sldId id="290" r:id="rId22"/>
    <p:sldId id="298" r:id="rId23"/>
    <p:sldId id="292" r:id="rId24"/>
    <p:sldId id="319" r:id="rId25"/>
    <p:sldId id="29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onstantinos Kamnitsas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618E11"/>
    <a:srgbClr val="FFBE0B"/>
    <a:srgbClr val="01CB03"/>
    <a:srgbClr val="2966EB"/>
    <a:srgbClr val="3F28EB"/>
    <a:srgbClr val="3EE9EB"/>
    <a:srgbClr val="C20202"/>
    <a:srgbClr val="AD0202"/>
    <a:srgbClr val="E5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 autoAdjust="0"/>
    <p:restoredTop sz="88314" autoAdjust="0"/>
  </p:normalViewPr>
  <p:slideViewPr>
    <p:cSldViewPr snapToGrid="0" snapToObjects="1">
      <p:cViewPr>
        <p:scale>
          <a:sx n="112" d="100"/>
          <a:sy n="112" d="100"/>
        </p:scale>
        <p:origin x="-156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DB101-C962-464D-A72F-3E370A8AD9B9}" type="datetimeFigureOut">
              <a:rPr lang="en-US" smtClean="0"/>
              <a:t>21/08/2017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B8C25-BE49-9643-8EAB-9B0F4FFBB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01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2FFD1-1E55-DD48-B643-5FB9E94895ED}" type="datetimeFigureOut">
              <a:rPr lang="en-US" smtClean="0"/>
              <a:t>21/08/2017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61885-2F53-3C4D-82C5-0613B32E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5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Fail to generalize in the wild or a deployment environment</a:t>
            </a:r>
            <a:r>
              <a:rPr lang="en-US" smtClean="0"/>
              <a:t>.</a:t>
            </a:r>
            <a:r>
              <a:rPr lang="en-US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7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5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Investigations:</a:t>
            </a:r>
          </a:p>
          <a:p>
            <a:r>
              <a:rPr lang="en-US" dirty="0" smtClean="0"/>
              <a:t>No previous work on UDA for segmentation</a:t>
            </a:r>
          </a:p>
          <a:p>
            <a:r>
              <a:rPr lang="en-US" dirty="0" smtClean="0"/>
              <a:t>GANs and </a:t>
            </a:r>
            <a:r>
              <a:rPr lang="en-US" dirty="0" err="1" smtClean="0"/>
              <a:t>SuperRes-Gan</a:t>
            </a:r>
            <a:r>
              <a:rPr lang="en-US" dirty="0" smtClean="0"/>
              <a:t>: Whole image.</a:t>
            </a:r>
          </a:p>
          <a:p>
            <a:r>
              <a:rPr lang="en-US" dirty="0" smtClean="0"/>
              <a:t>Recent segmentation (even</a:t>
            </a:r>
            <a:r>
              <a:rPr lang="en-US" baseline="0" dirty="0" smtClean="0"/>
              <a:t> though they did not show </a:t>
            </a:r>
            <a:r>
              <a:rPr lang="en-US" baseline="0" dirty="0" err="1" smtClean="0"/>
              <a:t>sota</a:t>
            </a:r>
            <a:r>
              <a:rPr lang="en-US" baseline="0" dirty="0" smtClean="0"/>
              <a:t> results for segmentation)</a:t>
            </a:r>
            <a:r>
              <a:rPr lang="en-US" dirty="0" smtClean="0"/>
              <a:t> (</a:t>
            </a:r>
            <a:r>
              <a:rPr lang="en-US" dirty="0" err="1" smtClean="0"/>
              <a:t>Isola</a:t>
            </a:r>
            <a:r>
              <a:rPr lang="en-US" dirty="0" smtClean="0"/>
              <a:t> et al Nov’16, Luc et al Dec’16):   1x1 &lt; 256x256 &lt; 16x16 &lt; 70x70  </a:t>
            </a:r>
            <a:r>
              <a:rPr lang="en-US" baseline="0" dirty="0" smtClean="0"/>
              <a:t> | 18x18 &lt; </a:t>
            </a:r>
            <a:r>
              <a:rPr lang="en-US" dirty="0" smtClean="0"/>
              <a:t>34x34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33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Ps: last assumption differentiates</a:t>
            </a:r>
            <a:r>
              <a:rPr lang="en-US" baseline="0" dirty="0" smtClean="0"/>
              <a:t> us from synthesis.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12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</a:t>
            </a:r>
            <a:r>
              <a:rPr lang="en-US" baseline="0" dirty="0" smtClean="0"/>
              <a:t> layers subject to domain shift!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Discriminator higher when giving lower layers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83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previously</a:t>
            </a:r>
            <a:r>
              <a:rPr lang="en-US" baseline="0" dirty="0" smtClean="0"/>
              <a:t> saw, any of the connections will help alleviate the shift. (point at </a:t>
            </a:r>
            <a:r>
              <a:rPr lang="en-US" baseline="0" dirty="0" err="1" smtClean="0"/>
              <a:t>dsc</a:t>
            </a:r>
            <a:r>
              <a:rPr lang="en-US" baseline="0" dirty="0" smtClean="0"/>
              <a:t> and the plot)</a:t>
            </a:r>
          </a:p>
          <a:p>
            <a:r>
              <a:rPr lang="en-US" baseline="0" dirty="0" smtClean="0"/>
              <a:t>But best works the multi-connected system, by 1.5% DSC over the L10 (common solution).</a:t>
            </a:r>
          </a:p>
          <a:p>
            <a:r>
              <a:rPr lang="en-US" baseline="0" dirty="0" smtClean="0"/>
              <a:t>The number may not be large, but remember the upper bound is at 66.5 roughly.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 interesting point can be seen in the trends of Recall and Precision. Adaptation of lower layers leads to higher Sensitivity/Recall, lower Precision.</a:t>
            </a:r>
          </a:p>
          <a:p>
            <a:r>
              <a:rPr lang="en-US" baseline="0" dirty="0" smtClean="0"/>
              <a:t>Compare L10 with L2.</a:t>
            </a:r>
          </a:p>
          <a:p>
            <a:r>
              <a:rPr lang="en-US" baseline="0" dirty="0" smtClean="0"/>
              <a:t>Remember that when no adaptation is performed, the whole brain is getting segmented,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very high Recall, low Precision.</a:t>
            </a:r>
          </a:p>
          <a:p>
            <a:r>
              <a:rPr lang="en-US" baseline="0" dirty="0" smtClean="0"/>
              <a:t>It is only an assumption, but we believe this may be a sign that when only L2 is adapted, which gives high Recall lower Precision, maybe the network recovers domain-specific features between L2 and Classification layer, and thus starts leaning towards the trend of </a:t>
            </a:r>
            <a:r>
              <a:rPr lang="en-US" baseline="0" dirty="0" err="1" smtClean="0"/>
              <a:t>oversegmention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Multiconnected</a:t>
            </a:r>
            <a:r>
              <a:rPr lang="en-US" baseline="0" dirty="0" smtClean="0"/>
              <a:t> system avoids this and leads to overall better results.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3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28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issue for GANs, that</a:t>
            </a:r>
            <a:r>
              <a:rPr lang="en-US" baseline="0" dirty="0" smtClean="0"/>
              <a:t> has seen loads of investigations, especially in the last 9/12 months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07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35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6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87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2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only Neural Networks require loads of data. Even simplest models, when configured, should be done on </a:t>
            </a:r>
            <a:r>
              <a:rPr lang="en-US" baseline="0" dirty="0" smtClean="0"/>
              <a:t>database that represents </a:t>
            </a:r>
            <a:r>
              <a:rPr lang="en-US" baseline="0" dirty="0" smtClean="0"/>
              <a:t>population. In Medical, variance is big, and thus big databases </a:t>
            </a:r>
            <a:r>
              <a:rPr lang="en-US" baseline="0" dirty="0" smtClean="0"/>
              <a:t>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9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8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</a:t>
            </a:r>
            <a:r>
              <a:rPr lang="en-US" dirty="0" smtClean="0"/>
              <a:t>important</a:t>
            </a:r>
            <a:r>
              <a:rPr lang="en-US" baseline="0" dirty="0" smtClean="0"/>
              <a:t> note here. In </a:t>
            </a:r>
            <a:r>
              <a:rPr lang="en-US" baseline="0" dirty="0" smtClean="0"/>
              <a:t>the latter </a:t>
            </a:r>
            <a:r>
              <a:rPr lang="en-US" baseline="0" dirty="0" smtClean="0"/>
              <a:t>work, in MICCAI’16, the authors question the plausibility of DA on 3D NNs because of computational limitations. We here saw that it’s possible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73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18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effectLst/>
              </a:rPr>
              <a:t>H </a:t>
            </a:r>
            <a:r>
              <a:rPr lang="fr-FR" dirty="0" err="1" smtClean="0">
                <a:effectLst/>
              </a:rPr>
              <a:t>is</a:t>
            </a:r>
            <a:r>
              <a:rPr lang="fr-FR" baseline="0" dirty="0" smtClean="0">
                <a:effectLst/>
              </a:rPr>
              <a:t> t</a:t>
            </a:r>
            <a:r>
              <a:rPr lang="fr-FR" dirty="0" smtClean="0">
                <a:effectLst/>
              </a:rPr>
              <a:t>he </a:t>
            </a:r>
            <a:r>
              <a:rPr lang="fr-FR" dirty="0" err="1" smtClean="0">
                <a:effectLst/>
              </a:rPr>
              <a:t>hypothesis</a:t>
            </a:r>
            <a:r>
              <a:rPr lang="fr-FR" dirty="0" smtClean="0">
                <a:effectLst/>
              </a:rPr>
              <a:t> class of </a:t>
            </a:r>
            <a:r>
              <a:rPr lang="fr-FR" dirty="0" err="1" smtClean="0">
                <a:effectLst/>
              </a:rPr>
              <a:t>domain</a:t>
            </a:r>
            <a:r>
              <a:rPr lang="fr-FR" dirty="0" smtClean="0">
                <a:effectLst/>
              </a:rPr>
              <a:t> </a:t>
            </a:r>
            <a:r>
              <a:rPr lang="fr-FR" dirty="0" err="1" smtClean="0">
                <a:effectLst/>
              </a:rPr>
              <a:t>classifiers</a:t>
            </a:r>
            <a:r>
              <a:rPr lang="fr-FR" dirty="0" smtClean="0">
                <a:effectLst/>
              </a:rPr>
              <a:t>.</a:t>
            </a:r>
          </a:p>
          <a:p>
            <a:r>
              <a:rPr lang="fr-F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fr-F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7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tr-T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words</a:t>
            </a:r>
            <a:r>
              <a:rPr lang="tr-T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</a:t>
            </a:r>
            <a:r>
              <a:rPr lang="tr-T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tr-T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segmenter: </a:t>
            </a:r>
            <a:r>
              <a:rPr lang="tr-T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Fully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3D.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Important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it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operates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segments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subvolumes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not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whole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being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efficient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chosen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as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applicability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UDA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adversarials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3D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CNNs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not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previously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considerations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about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whether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fit in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expressed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tr-T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literature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61885-2F53-3C4D-82C5-0613B32EF7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5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1602" y="2021541"/>
            <a:ext cx="6463198" cy="1362075"/>
          </a:xfrm>
        </p:spPr>
        <p:txBody>
          <a:bodyPr vert="horz" lIns="91440" tIns="0" rIns="91440" bIns="0" rtlCol="0" anchor="ctr" anchorCtr="0">
            <a:noAutofit/>
          </a:bodyPr>
          <a:lstStyle>
            <a:lvl1pPr algn="ct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1602" y="3568389"/>
            <a:ext cx="6463198" cy="1083328"/>
          </a:xfrm>
        </p:spPr>
        <p:txBody>
          <a:bodyPr vert="horz" lIns="91440" tIns="0" rIns="91440" bIns="0" rtlCol="0" anchor="ctr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pic>
        <p:nvPicPr>
          <p:cNvPr id="14" name="Picture 13" descr="Biomedia_green_M_IC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4" y="4632690"/>
            <a:ext cx="3776284" cy="22253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224117"/>
            <a:ext cx="6863450" cy="1055939"/>
          </a:xfrm>
        </p:spPr>
        <p:txBody>
          <a:bodyPr lIns="4572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7520" y="136549"/>
            <a:ext cx="1426172" cy="11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163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1602" y="2021541"/>
            <a:ext cx="6463198" cy="1362075"/>
          </a:xfrm>
        </p:spPr>
        <p:txBody>
          <a:bodyPr vert="horz" lIns="91440" tIns="0" rIns="91440" bIns="0" rtlCol="0" anchor="ctr" anchorCtr="0">
            <a:noAutofit/>
          </a:bodyPr>
          <a:lstStyle>
            <a:lvl1pPr algn="ct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1602" y="3568389"/>
            <a:ext cx="6463198" cy="1083328"/>
          </a:xfrm>
        </p:spPr>
        <p:txBody>
          <a:bodyPr vert="horz" lIns="91440" tIns="0" rIns="91440" bIns="0" rtlCol="0" anchor="ctr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pic>
        <p:nvPicPr>
          <p:cNvPr id="14" name="Picture 13" descr="Biomedia_green_M_IC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9" y="205770"/>
            <a:ext cx="1436768" cy="84666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113109" y="116416"/>
            <a:ext cx="746171" cy="943077"/>
            <a:chOff x="3155860" y="694770"/>
            <a:chExt cx="831940" cy="1051480"/>
          </a:xfrm>
        </p:grpSpPr>
        <p:pic>
          <p:nvPicPr>
            <p:cNvPr id="4" name="Picture 3" descr="PNGPIX-COM-Microsoft-Logo-PNG-Transparent-1.png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11"/>
            <a:stretch/>
          </p:blipFill>
          <p:spPr>
            <a:xfrm>
              <a:off x="3155860" y="1535625"/>
              <a:ext cx="831939" cy="210625"/>
            </a:xfrm>
            <a:prstGeom prst="rect">
              <a:avLst/>
            </a:prstGeom>
          </p:spPr>
        </p:pic>
        <p:pic>
          <p:nvPicPr>
            <p:cNvPr id="7" name="Picture 6" descr="PNGPIX-COM-Microsoft-Logo-PNG-Transparent-1.png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20" r="25389" b="31286"/>
            <a:stretch/>
          </p:blipFill>
          <p:spPr>
            <a:xfrm>
              <a:off x="3155860" y="694770"/>
              <a:ext cx="831940" cy="893770"/>
            </a:xfrm>
            <a:prstGeom prst="rect">
              <a:avLst/>
            </a:prstGeom>
          </p:spPr>
        </p:pic>
      </p:grpSp>
      <p:pic>
        <p:nvPicPr>
          <p:cNvPr id="9" name="Picture 8" descr="cambridge-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280" y="158748"/>
            <a:ext cx="918000" cy="918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573851" y="1021865"/>
            <a:ext cx="8183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73851" y="225290"/>
            <a:ext cx="8183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32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omedia_green_M_IC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6" y="131689"/>
            <a:ext cx="1764000" cy="1039499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7060677" y="50601"/>
            <a:ext cx="1954851" cy="1144293"/>
            <a:chOff x="6954761" y="14315"/>
            <a:chExt cx="2060768" cy="1206293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6954761" y="14315"/>
              <a:ext cx="850092" cy="1181864"/>
              <a:chOff x="3179533" y="694770"/>
              <a:chExt cx="831940" cy="1051480"/>
            </a:xfrm>
          </p:grpSpPr>
          <p:pic>
            <p:nvPicPr>
              <p:cNvPr id="4" name="Picture 3" descr="PNGPIX-COM-Microsoft-Logo-PNG-Transparent-1.png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811"/>
              <a:stretch/>
            </p:blipFill>
            <p:spPr>
              <a:xfrm>
                <a:off x="3179534" y="1535625"/>
                <a:ext cx="831939" cy="210625"/>
              </a:xfrm>
              <a:prstGeom prst="rect">
                <a:avLst/>
              </a:prstGeom>
            </p:spPr>
          </p:pic>
          <p:pic>
            <p:nvPicPr>
              <p:cNvPr id="7" name="Picture 6" descr="PNGPIX-COM-Microsoft-Logo-PNG-Transparent-1.png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20" r="25389" b="31286"/>
              <a:stretch/>
            </p:blipFill>
            <p:spPr>
              <a:xfrm>
                <a:off x="3179533" y="694770"/>
                <a:ext cx="831940" cy="893770"/>
              </a:xfrm>
              <a:prstGeom prst="rect">
                <a:avLst/>
              </a:prstGeom>
            </p:spPr>
          </p:pic>
        </p:grpSp>
        <p:pic>
          <p:nvPicPr>
            <p:cNvPr id="9" name="Picture 8" descr="cambridge-logo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5091" y="70170"/>
              <a:ext cx="1150438" cy="1150438"/>
            </a:xfrm>
            <a:prstGeom prst="rect">
              <a:avLst/>
            </a:prstGeom>
          </p:spPr>
        </p:pic>
      </p:grp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752473" y="1600200"/>
            <a:ext cx="7612493" cy="4953765"/>
          </a:xfrm>
        </p:spPr>
        <p:txBody>
          <a:bodyPr lIns="45720">
            <a:normAutofit/>
          </a:bodyPr>
          <a:lstStyle>
            <a:lvl1pPr marL="2286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200"/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790094" y="224117"/>
            <a:ext cx="5358192" cy="1055939"/>
          </a:xfrm>
        </p:spPr>
        <p:txBody>
          <a:bodyPr lIns="4572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59406" y="184604"/>
            <a:ext cx="8820653" cy="6519600"/>
          </a:xfrm>
          <a:prstGeom prst="rect">
            <a:avLst/>
          </a:prstGeom>
          <a:noFill/>
          <a:ln w="6350" cmpd="sng">
            <a:solidFill>
              <a:srgbClr val="000000"/>
            </a:solidFill>
            <a:prstDash val="dash"/>
          </a:ln>
          <a:scene3d>
            <a:camera prst="orthographicFront">
              <a:rot lat="0" lon="0" rev="0"/>
            </a:camera>
            <a:lightRig rig="threePt" dir="tl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8750" y="1266055"/>
            <a:ext cx="8804132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omedia_green_M_IC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6" y="131689"/>
            <a:ext cx="1764000" cy="1039499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7060677" y="50601"/>
            <a:ext cx="1954851" cy="1144293"/>
            <a:chOff x="6954761" y="14315"/>
            <a:chExt cx="2060768" cy="1206293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6954761" y="14315"/>
              <a:ext cx="850092" cy="1181864"/>
              <a:chOff x="3179533" y="694770"/>
              <a:chExt cx="831940" cy="1051480"/>
            </a:xfrm>
          </p:grpSpPr>
          <p:pic>
            <p:nvPicPr>
              <p:cNvPr id="4" name="Picture 3" descr="PNGPIX-COM-Microsoft-Logo-PNG-Transparent-1.png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811"/>
              <a:stretch/>
            </p:blipFill>
            <p:spPr>
              <a:xfrm>
                <a:off x="3179534" y="1535625"/>
                <a:ext cx="831939" cy="210625"/>
              </a:xfrm>
              <a:prstGeom prst="rect">
                <a:avLst/>
              </a:prstGeom>
            </p:spPr>
          </p:pic>
          <p:pic>
            <p:nvPicPr>
              <p:cNvPr id="7" name="Picture 6" descr="PNGPIX-COM-Microsoft-Logo-PNG-Transparent-1.png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20" r="25389" b="31286"/>
              <a:stretch/>
            </p:blipFill>
            <p:spPr>
              <a:xfrm>
                <a:off x="3179533" y="694770"/>
                <a:ext cx="831940" cy="893770"/>
              </a:xfrm>
              <a:prstGeom prst="rect">
                <a:avLst/>
              </a:prstGeom>
            </p:spPr>
          </p:pic>
        </p:grpSp>
        <p:pic>
          <p:nvPicPr>
            <p:cNvPr id="9" name="Picture 8" descr="cambridge-logo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5091" y="70170"/>
              <a:ext cx="1150438" cy="1150438"/>
            </a:xfrm>
            <a:prstGeom prst="rect">
              <a:avLst/>
            </a:prstGeom>
          </p:spPr>
        </p:pic>
      </p:grp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752473" y="1600200"/>
            <a:ext cx="7612493" cy="4953765"/>
          </a:xfrm>
        </p:spPr>
        <p:txBody>
          <a:bodyPr lIns="45720">
            <a:normAutofit/>
          </a:bodyPr>
          <a:lstStyle>
            <a:lvl1pPr marL="2286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200"/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790094" y="224117"/>
            <a:ext cx="5358192" cy="1055939"/>
          </a:xfrm>
        </p:spPr>
        <p:txBody>
          <a:bodyPr lIns="4572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8750" y="1266055"/>
            <a:ext cx="8804132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06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1_font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omedia_green_M_IC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6" y="131689"/>
            <a:ext cx="1764000" cy="1039499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7060677" y="50601"/>
            <a:ext cx="1954851" cy="1144293"/>
            <a:chOff x="6954761" y="14315"/>
            <a:chExt cx="2060768" cy="1206293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6954761" y="14315"/>
              <a:ext cx="850092" cy="1181864"/>
              <a:chOff x="3179533" y="694770"/>
              <a:chExt cx="831940" cy="1051480"/>
            </a:xfrm>
          </p:grpSpPr>
          <p:pic>
            <p:nvPicPr>
              <p:cNvPr id="4" name="Picture 3" descr="PNGPIX-COM-Microsoft-Logo-PNG-Transparent-1.png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811"/>
              <a:stretch/>
            </p:blipFill>
            <p:spPr>
              <a:xfrm>
                <a:off x="3179534" y="1535625"/>
                <a:ext cx="831939" cy="210625"/>
              </a:xfrm>
              <a:prstGeom prst="rect">
                <a:avLst/>
              </a:prstGeom>
            </p:spPr>
          </p:pic>
          <p:pic>
            <p:nvPicPr>
              <p:cNvPr id="7" name="Picture 6" descr="PNGPIX-COM-Microsoft-Logo-PNG-Transparent-1.png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20" r="25389" b="31286"/>
              <a:stretch/>
            </p:blipFill>
            <p:spPr>
              <a:xfrm>
                <a:off x="3179533" y="694770"/>
                <a:ext cx="831940" cy="893770"/>
              </a:xfrm>
              <a:prstGeom prst="rect">
                <a:avLst/>
              </a:prstGeom>
            </p:spPr>
          </p:pic>
        </p:grpSp>
        <p:pic>
          <p:nvPicPr>
            <p:cNvPr id="9" name="Picture 8" descr="cambridge-logo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5091" y="70170"/>
              <a:ext cx="1150438" cy="1150438"/>
            </a:xfrm>
            <a:prstGeom prst="rect">
              <a:avLst/>
            </a:prstGeom>
          </p:spPr>
        </p:pic>
      </p:grp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752473" y="1600200"/>
            <a:ext cx="7612493" cy="4953765"/>
          </a:xfrm>
        </p:spPr>
        <p:txBody>
          <a:bodyPr lIns="45720">
            <a:normAutofit/>
          </a:bodyPr>
          <a:lstStyle>
            <a:lvl1pPr marL="2286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200"/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790094" y="224117"/>
            <a:ext cx="5358192" cy="1055939"/>
          </a:xfrm>
        </p:spPr>
        <p:txBody>
          <a:bodyPr lIns="45720" anchor="ctr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8750" y="1266055"/>
            <a:ext cx="8804132" cy="0"/>
          </a:xfrm>
          <a:prstGeom prst="line">
            <a:avLst/>
          </a:prstGeom>
          <a:ln>
            <a:solidFill>
              <a:srgbClr val="183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39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1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omedia_green_M_IC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6" y="131689"/>
            <a:ext cx="2051770" cy="1209079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6666000" y="19656"/>
            <a:ext cx="1062861" cy="1343338"/>
            <a:chOff x="3155860" y="694770"/>
            <a:chExt cx="831940" cy="1051480"/>
          </a:xfrm>
        </p:grpSpPr>
        <p:pic>
          <p:nvPicPr>
            <p:cNvPr id="4" name="Picture 3" descr="PNGPIX-COM-Microsoft-Logo-PNG-Transparent-1.png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11"/>
            <a:stretch/>
          </p:blipFill>
          <p:spPr>
            <a:xfrm>
              <a:off x="3155860" y="1535625"/>
              <a:ext cx="831939" cy="210625"/>
            </a:xfrm>
            <a:prstGeom prst="rect">
              <a:avLst/>
            </a:prstGeom>
          </p:spPr>
        </p:pic>
        <p:pic>
          <p:nvPicPr>
            <p:cNvPr id="7" name="Picture 6" descr="PNGPIX-COM-Microsoft-Logo-PNG-Transparent-1.png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20" r="25389" b="31286"/>
            <a:stretch/>
          </p:blipFill>
          <p:spPr>
            <a:xfrm>
              <a:off x="3155860" y="694770"/>
              <a:ext cx="831940" cy="893770"/>
            </a:xfrm>
            <a:prstGeom prst="rect">
              <a:avLst/>
            </a:prstGeom>
          </p:spPr>
        </p:pic>
      </p:grpSp>
      <p:pic>
        <p:nvPicPr>
          <p:cNvPr id="9" name="Picture 8" descr="cambridge-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77" y="86178"/>
            <a:ext cx="1296000" cy="12960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752473" y="1600200"/>
            <a:ext cx="7612493" cy="4953765"/>
          </a:xfrm>
        </p:spPr>
        <p:txBody>
          <a:bodyPr lIns="45720">
            <a:normAutofit/>
          </a:bodyPr>
          <a:lstStyle>
            <a:lvl1pPr marL="2286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200"/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051720" y="224117"/>
            <a:ext cx="4679280" cy="1055939"/>
          </a:xfrm>
        </p:spPr>
        <p:txBody>
          <a:bodyPr lIns="4572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58750" y="1381505"/>
            <a:ext cx="8804132" cy="0"/>
          </a:xfrm>
          <a:prstGeom prst="line">
            <a:avLst/>
          </a:prstGeom>
          <a:ln>
            <a:solidFill>
              <a:srgbClr val="183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55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224117"/>
            <a:ext cx="6863450" cy="1055939"/>
          </a:xfrm>
        </p:spPr>
        <p:txBody>
          <a:bodyPr lIns="4572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2473" y="1600200"/>
            <a:ext cx="7612493" cy="4953765"/>
          </a:xfrm>
        </p:spPr>
        <p:txBody>
          <a:bodyPr lIns="45720">
            <a:normAutofit/>
          </a:bodyPr>
          <a:lstStyle>
            <a:lvl1pPr marL="2286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200"/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7520" y="136549"/>
            <a:ext cx="1426172" cy="11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6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224117"/>
            <a:ext cx="6863450" cy="1055939"/>
          </a:xfrm>
        </p:spPr>
        <p:txBody>
          <a:bodyPr lIns="4572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2474" y="1600200"/>
            <a:ext cx="3703320" cy="4953765"/>
          </a:xfrm>
        </p:spPr>
        <p:txBody>
          <a:bodyPr lIns="45720"/>
          <a:lstStyle>
            <a:lvl1pPr marL="2286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1800"/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1800"/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1800"/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1647" y="1600200"/>
            <a:ext cx="3703320" cy="4953765"/>
          </a:xfrm>
        </p:spPr>
        <p:txBody>
          <a:bodyPr lIns="45720"/>
          <a:lstStyle>
            <a:lvl1pPr marL="2286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>
                <a:latin typeface="+mn-lt"/>
              </a:defRPr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1800">
                <a:latin typeface="+mn-lt"/>
              </a:defRPr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1800">
                <a:latin typeface="+mn-lt"/>
              </a:defRPr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1800">
                <a:latin typeface="+mn-lt"/>
              </a:defRPr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7520" y="136549"/>
            <a:ext cx="1426172" cy="11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2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224117"/>
            <a:ext cx="6863450" cy="1055939"/>
          </a:xfrm>
        </p:spPr>
        <p:txBody>
          <a:bodyPr lIns="4572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2473" y="1600200"/>
            <a:ext cx="7612493" cy="4953765"/>
          </a:xfrm>
        </p:spPr>
        <p:txBody>
          <a:bodyPr lIns="45720">
            <a:normAutofit/>
          </a:bodyPr>
          <a:lstStyle>
            <a:lvl1pPr marL="2286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200"/>
            </a:lvl1pPr>
            <a:lvl2pPr marL="4572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2pPr>
            <a:lvl3pPr marL="6858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3pPr>
            <a:lvl4pPr marL="914400" indent="-228600">
              <a:spcBef>
                <a:spcPts val="600"/>
              </a:spcBef>
              <a:buClr>
                <a:schemeClr val="tx1"/>
              </a:buClr>
              <a:buFont typeface="Lucida Grande"/>
              <a:buChar char="-"/>
              <a:defRPr sz="2000"/>
            </a:lvl4pPr>
            <a:lvl5pPr marL="1143000" indent="-228600"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7520" y="136549"/>
            <a:ext cx="1426172" cy="11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2F0292D-1797-49A5-8D2D-8D50C72EF3CC}" type="datetimeFigureOut">
              <a:rPr lang="en-US" smtClean="0"/>
              <a:t>21/08/2017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0" y="685800"/>
            <a:ext cx="4948238" cy="88696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0" y="2020888"/>
            <a:ext cx="4946602" cy="410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52600" y="287767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18"/>
          <p:cNvGrpSpPr/>
          <p:nvPr/>
        </p:nvGrpSpPr>
        <p:grpSpPr>
          <a:xfrm>
            <a:off x="842682" y="2971800"/>
            <a:ext cx="914400" cy="914400"/>
            <a:chOff x="842682" y="2971800"/>
            <a:chExt cx="914400" cy="914400"/>
          </a:xfrm>
        </p:grpSpPr>
        <p:sp>
          <p:nvSpPr>
            <p:cNvPr id="8" name="Rounded Rectangle 7"/>
            <p:cNvSpPr/>
            <p:nvPr userDrawn="1"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10"/>
            <p:cNvGrpSpPr>
              <a:grpSpLocks noChangeAspect="1"/>
            </p:cNvGrpSpPr>
            <p:nvPr userDrawn="1"/>
          </p:nvGrpSpPr>
          <p:grpSpPr>
            <a:xfrm>
              <a:off x="948372" y="3034352"/>
              <a:ext cx="700732" cy="800822"/>
              <a:chOff x="1230573" y="1890215"/>
              <a:chExt cx="1444388" cy="1650696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 userDrawn="1"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1" r:id="rId2"/>
    <p:sldLayoutId id="2147483675" r:id="rId3"/>
    <p:sldLayoutId id="2147483673" r:id="rId4"/>
    <p:sldLayoutId id="2147483674" r:id="rId5"/>
    <p:sldLayoutId id="2147483672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2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2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2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28800" indent="-227013" algn="l" defTabSz="914400" rtl="0" eaLnBrk="1" latinLnBrk="0" hangingPunct="1">
        <a:spcBef>
          <a:spcPct val="20000"/>
        </a:spcBef>
        <a:buClr>
          <a:schemeClr val="accent2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5813" indent="-227013" algn="l" defTabSz="914400" rtl="0" eaLnBrk="1" latinLnBrk="0" hangingPunct="1">
        <a:spcBef>
          <a:spcPct val="20000"/>
        </a:spcBef>
        <a:buClr>
          <a:schemeClr val="accent1"/>
        </a:buClr>
        <a:buSzPct val="130000"/>
        <a:buFont typeface="Wingdings" pitchFamily="2" charset="2"/>
        <a:buChar char="§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emf"/><Relationship Id="rId12" Type="http://schemas.openxmlformats.org/officeDocument/2006/relationships/image" Target="../media/image64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6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emf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emf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gif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20" Type="http://schemas.openxmlformats.org/officeDocument/2006/relationships/image" Target="../media/image103.emf"/><Relationship Id="rId21" Type="http://schemas.openxmlformats.org/officeDocument/2006/relationships/image" Target="../media/image104.emf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theguardian.com/technology/2016/sep/08/artificial-intelligence-beauty-contest-doesnt-like-black-people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hyperlink" Target="http://content.time.com/time/business/article/0,8599,1954643,00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3.emf"/><Relationship Id="rId7" Type="http://schemas.openxmlformats.org/officeDocument/2006/relationships/image" Target="../media/image10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10.png"/><Relationship Id="rId5" Type="http://schemas.openxmlformats.org/officeDocument/2006/relationships/hyperlink" Target="https://github.com/carpedm20/DCGAN-tensorflow" TargetMode="External"/><Relationship Id="rId6" Type="http://schemas.openxmlformats.org/officeDocument/2006/relationships/image" Target="../media/image111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emf"/><Relationship Id="rId7" Type="http://schemas.openxmlformats.org/officeDocument/2006/relationships/image" Target="../media/image114.png"/><Relationship Id="rId8" Type="http://schemas.openxmlformats.org/officeDocument/2006/relationships/image" Target="../media/image115.jpg"/><Relationship Id="rId9" Type="http://schemas.openxmlformats.org/officeDocument/2006/relationships/image" Target="../media/image116.png"/><Relationship Id="rId10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oi.acm.org/10.1145/1968.197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emf"/><Relationship Id="rId20" Type="http://schemas.openxmlformats.org/officeDocument/2006/relationships/image" Target="../media/image30.emf"/><Relationship Id="rId21" Type="http://schemas.openxmlformats.org/officeDocument/2006/relationships/image" Target="../media/image31.emf"/><Relationship Id="rId22" Type="http://schemas.openxmlformats.org/officeDocument/2006/relationships/image" Target="../media/image32.emf"/><Relationship Id="rId23" Type="http://schemas.openxmlformats.org/officeDocument/2006/relationships/image" Target="../media/image33.emf"/><Relationship Id="rId24" Type="http://schemas.openxmlformats.org/officeDocument/2006/relationships/image" Target="../media/image34.emf"/><Relationship Id="rId10" Type="http://schemas.openxmlformats.org/officeDocument/2006/relationships/image" Target="../media/image20.emf"/><Relationship Id="rId11" Type="http://schemas.openxmlformats.org/officeDocument/2006/relationships/image" Target="../media/image21.emf"/><Relationship Id="rId12" Type="http://schemas.openxmlformats.org/officeDocument/2006/relationships/image" Target="../media/image22.emf"/><Relationship Id="rId13" Type="http://schemas.openxmlformats.org/officeDocument/2006/relationships/image" Target="../media/image23.emf"/><Relationship Id="rId14" Type="http://schemas.openxmlformats.org/officeDocument/2006/relationships/image" Target="../media/image24.emf"/><Relationship Id="rId15" Type="http://schemas.openxmlformats.org/officeDocument/2006/relationships/image" Target="../media/image25.emf"/><Relationship Id="rId16" Type="http://schemas.openxmlformats.org/officeDocument/2006/relationships/image" Target="../media/image26.emf"/><Relationship Id="rId17" Type="http://schemas.openxmlformats.org/officeDocument/2006/relationships/image" Target="../media/image27.emf"/><Relationship Id="rId18" Type="http://schemas.openxmlformats.org/officeDocument/2006/relationships/image" Target="../media/image28.emf"/><Relationship Id="rId19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emf"/><Relationship Id="rId6" Type="http://schemas.openxmlformats.org/officeDocument/2006/relationships/image" Target="../media/image29.emf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9" Type="http://schemas.openxmlformats.org/officeDocument/2006/relationships/image" Target="../media/image30.emf"/><Relationship Id="rId10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emf"/><Relationship Id="rId12" Type="http://schemas.openxmlformats.org/officeDocument/2006/relationships/image" Target="../media/image54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28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553" y="1928995"/>
            <a:ext cx="7005065" cy="1629806"/>
          </a:xfrm>
        </p:spPr>
        <p:txBody>
          <a:bodyPr/>
          <a:lstStyle/>
          <a:p>
            <a:r>
              <a:rPr lang="en-US" dirty="0"/>
              <a:t>Unsupervised domain adaptation in brain lesion segmentation with adversarial networks</a:t>
            </a:r>
            <a:endParaRPr lang="en-US" dirty="0"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9238" y="3568389"/>
            <a:ext cx="7320038" cy="108332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Konstantinos Kamnitsas, Christian Baumgartner, Christian </a:t>
            </a:r>
            <a:r>
              <a:rPr lang="en-US" b="1" dirty="0" err="1"/>
              <a:t>Ledig</a:t>
            </a:r>
            <a:r>
              <a:rPr lang="en-US" b="1" dirty="0"/>
              <a:t>,</a:t>
            </a:r>
          </a:p>
          <a:p>
            <a:r>
              <a:rPr lang="en-US" b="1" dirty="0"/>
              <a:t>Virginia </a:t>
            </a:r>
            <a:r>
              <a:rPr lang="en-US" b="1" dirty="0" err="1"/>
              <a:t>Newcombe</a:t>
            </a:r>
            <a:r>
              <a:rPr lang="en-US" b="1" dirty="0"/>
              <a:t>, Joanna Simpson, Andrew Kane, David </a:t>
            </a:r>
            <a:r>
              <a:rPr lang="en-US" b="1" dirty="0" err="1"/>
              <a:t>Menon</a:t>
            </a:r>
            <a:r>
              <a:rPr lang="en-US" b="1" dirty="0"/>
              <a:t>,</a:t>
            </a:r>
          </a:p>
          <a:p>
            <a:r>
              <a:rPr lang="en-US" b="1" dirty="0" err="1"/>
              <a:t>Aditya</a:t>
            </a:r>
            <a:r>
              <a:rPr lang="en-US" b="1" dirty="0"/>
              <a:t> </a:t>
            </a:r>
            <a:r>
              <a:rPr lang="en-US" b="1" dirty="0" err="1"/>
              <a:t>Nori</a:t>
            </a:r>
            <a:r>
              <a:rPr lang="en-US" b="1" dirty="0"/>
              <a:t>, Antonio Criminisi, Daniel </a:t>
            </a:r>
            <a:r>
              <a:rPr lang="en-US" b="1" dirty="0" smtClean="0"/>
              <a:t>Rueckert, and </a:t>
            </a:r>
            <a:r>
              <a:rPr lang="en-US" b="1" dirty="0"/>
              <a:t>Ben Glocker </a:t>
            </a:r>
            <a:endParaRPr lang="en-US" dirty="0">
              <a:effectLst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828290" y="4590826"/>
            <a:ext cx="806400" cy="1121120"/>
            <a:chOff x="3179533" y="694770"/>
            <a:chExt cx="831940" cy="1051480"/>
          </a:xfrm>
        </p:grpSpPr>
        <p:pic>
          <p:nvPicPr>
            <p:cNvPr id="5" name="Picture 4" descr="PNGPIX-COM-Microsoft-Logo-PNG-Transparent-1.png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11"/>
            <a:stretch/>
          </p:blipFill>
          <p:spPr>
            <a:xfrm>
              <a:off x="3179534" y="1535625"/>
              <a:ext cx="831939" cy="210625"/>
            </a:xfrm>
            <a:prstGeom prst="rect">
              <a:avLst/>
            </a:prstGeom>
          </p:spPr>
        </p:pic>
        <p:pic>
          <p:nvPicPr>
            <p:cNvPr id="6" name="Picture 5" descr="PNGPIX-COM-Microsoft-Logo-PNG-Transparent-1.png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20" r="25389" b="31286"/>
            <a:stretch/>
          </p:blipFill>
          <p:spPr>
            <a:xfrm>
              <a:off x="3179533" y="694770"/>
              <a:ext cx="831940" cy="893770"/>
            </a:xfrm>
            <a:prstGeom prst="rect">
              <a:avLst/>
            </a:prstGeom>
          </p:spPr>
        </p:pic>
      </p:grpSp>
      <p:pic>
        <p:nvPicPr>
          <p:cNvPr id="7" name="Picture 6" descr="cambridg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621" y="5711946"/>
            <a:ext cx="1091309" cy="1091309"/>
          </a:xfrm>
          <a:prstGeom prst="rect">
            <a:avLst/>
          </a:prstGeom>
        </p:spPr>
      </p:pic>
      <p:pic>
        <p:nvPicPr>
          <p:cNvPr id="8" name="Picture 20" descr="Front_Top_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48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0460" y="1340767"/>
            <a:ext cx="8804028" cy="20550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7-06-21 at 00.06.29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0" y="1353875"/>
            <a:ext cx="8783728" cy="1434392"/>
          </a:xfrm>
          <a:prstGeom prst="rect">
            <a:avLst/>
          </a:prstGeom>
        </p:spPr>
      </p:pic>
      <p:pic>
        <p:nvPicPr>
          <p:cNvPr id="43" name="Picture 42" descr="segm11.png"/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7"/>
            <a:ext cx="8784976" cy="2055045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Segmentation System </a:t>
            </a:r>
            <a:br>
              <a:rPr lang="en-US" sz="2800" dirty="0" smtClean="0"/>
            </a:br>
            <a:r>
              <a:rPr lang="en-US" sz="2800" dirty="0" smtClean="0"/>
              <a:t>with Domain Discriminator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149512" y="3659678"/>
            <a:ext cx="173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Segmenter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052" y="2425848"/>
            <a:ext cx="618830" cy="35776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7204938" y="1820990"/>
            <a:ext cx="952626" cy="175312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3" y="3055030"/>
            <a:ext cx="4160376" cy="23323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83581" y="2744488"/>
            <a:ext cx="3743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If </a:t>
            </a:r>
            <a:r>
              <a:rPr lang="en-US" sz="1600" i="1" dirty="0" smtClean="0"/>
              <a:t>h</a:t>
            </a:r>
            <a:r>
              <a:rPr lang="en-US" sz="1600" dirty="0" smtClean="0"/>
              <a:t>(</a:t>
            </a:r>
            <a:r>
              <a:rPr lang="en-US" sz="1600" i="1" dirty="0" smtClean="0"/>
              <a:t>x</a:t>
            </a:r>
            <a:r>
              <a:rPr lang="en-US" sz="1600" dirty="0" smtClean="0"/>
              <a:t>) not domain invariant: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8564" y="5176776"/>
            <a:ext cx="5003777" cy="349503"/>
            <a:chOff x="168564" y="5176776"/>
            <a:chExt cx="5003777" cy="349503"/>
          </a:xfrm>
        </p:grpSpPr>
        <p:sp>
          <p:nvSpPr>
            <p:cNvPr id="29" name="TextBox 28"/>
            <p:cNvSpPr txBox="1"/>
            <p:nvPr/>
          </p:nvSpPr>
          <p:spPr>
            <a:xfrm>
              <a:off x="168564" y="5176776"/>
              <a:ext cx="25634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Adapted </a:t>
              </a:r>
              <a:r>
                <a:rPr lang="en-US" sz="1600" dirty="0" err="1" smtClean="0"/>
                <a:t>Segmenter</a:t>
              </a:r>
              <a:r>
                <a:rPr lang="en-US" sz="1600" dirty="0" smtClean="0"/>
                <a:t>:</a:t>
              </a:r>
              <a:endParaRPr lang="en-US" sz="1600" dirty="0"/>
            </a:p>
          </p:txBody>
        </p:sp>
        <p:pic>
          <p:nvPicPr>
            <p:cNvPr id="2" name="Picture 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497" y="5235268"/>
              <a:ext cx="2925844" cy="291011"/>
            </a:xfrm>
            <a:prstGeom prst="rect">
              <a:avLst/>
            </a:prstGeom>
          </p:spPr>
        </p:pic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5" y="3501847"/>
            <a:ext cx="4248209" cy="732705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91" y="3715552"/>
            <a:ext cx="2179164" cy="26966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49512" y="4353378"/>
            <a:ext cx="8761854" cy="746080"/>
            <a:chOff x="149512" y="4353378"/>
            <a:chExt cx="8761854" cy="746080"/>
          </a:xfrm>
        </p:grpSpPr>
        <p:sp>
          <p:nvSpPr>
            <p:cNvPr id="42" name="TextBox 41"/>
            <p:cNvSpPr txBox="1"/>
            <p:nvPr/>
          </p:nvSpPr>
          <p:spPr>
            <a:xfrm>
              <a:off x="149512" y="4470557"/>
              <a:ext cx="1994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Domain </a:t>
              </a:r>
              <a:r>
                <a:rPr lang="en-US" sz="1600" dirty="0" err="1" smtClean="0"/>
                <a:t>Discr</a:t>
              </a:r>
              <a:r>
                <a:rPr lang="en-US" sz="1600" dirty="0" smtClean="0"/>
                <a:t>.:</a:t>
              </a:r>
              <a:endParaRPr lang="en-US" sz="1600" dirty="0"/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790" y="4353378"/>
              <a:ext cx="5966240" cy="67739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0673" y="4536920"/>
              <a:ext cx="1045491" cy="237275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892" y="4828653"/>
              <a:ext cx="1000474" cy="270805"/>
            </a:xfrm>
            <a:prstGeom prst="rect">
              <a:avLst/>
            </a:prstGeom>
          </p:spPr>
        </p:pic>
      </p:grpSp>
      <p:sp>
        <p:nvSpPr>
          <p:cNvPr id="46" name="Oval 45"/>
          <p:cNvSpPr/>
          <p:nvPr/>
        </p:nvSpPr>
        <p:spPr>
          <a:xfrm>
            <a:off x="1636764" y="4469959"/>
            <a:ext cx="574425" cy="405948"/>
          </a:xfrm>
          <a:prstGeom prst="ellipse">
            <a:avLst/>
          </a:prstGeom>
          <a:noFill/>
          <a:ln w="12700">
            <a:solidFill>
              <a:srgbClr val="C20202"/>
            </a:solidFill>
            <a:prstDash val="sys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368454" y="3670627"/>
            <a:ext cx="738378" cy="405948"/>
          </a:xfrm>
          <a:prstGeom prst="ellipse">
            <a:avLst/>
          </a:prstGeom>
          <a:noFill/>
          <a:ln w="12700">
            <a:solidFill>
              <a:srgbClr val="008000"/>
            </a:solidFill>
            <a:prstDash val="sys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249307" y="3759913"/>
            <a:ext cx="1020616" cy="169334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3491880" y="5190039"/>
            <a:ext cx="1746149" cy="412262"/>
            <a:chOff x="3491880" y="5190039"/>
            <a:chExt cx="1746149" cy="412262"/>
          </a:xfrm>
        </p:grpSpPr>
        <p:sp>
          <p:nvSpPr>
            <p:cNvPr id="49" name="Oval 48"/>
            <p:cNvSpPr/>
            <p:nvPr/>
          </p:nvSpPr>
          <p:spPr>
            <a:xfrm>
              <a:off x="3491880" y="5190039"/>
              <a:ext cx="648072" cy="405948"/>
            </a:xfrm>
            <a:prstGeom prst="ellipse">
              <a:avLst/>
            </a:prstGeom>
            <a:noFill/>
            <a:ln w="12700">
              <a:solidFill>
                <a:srgbClr val="008000"/>
              </a:solidFill>
              <a:prstDash val="sysDash"/>
            </a:ln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427984" y="5196353"/>
              <a:ext cx="810045" cy="405948"/>
            </a:xfrm>
            <a:prstGeom prst="ellipse">
              <a:avLst/>
            </a:prstGeom>
            <a:noFill/>
            <a:ln w="12700">
              <a:solidFill>
                <a:srgbClr val="C20202"/>
              </a:solidFill>
              <a:prstDash val="sysDash"/>
            </a:ln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188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0460" y="1340767"/>
            <a:ext cx="8804028" cy="20550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egm11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7"/>
            <a:ext cx="8784976" cy="2055045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Representation change to domain-invariant space</a:t>
            </a:r>
            <a:endParaRPr lang="en-US" sz="2800" dirty="0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052" y="2425848"/>
            <a:ext cx="618830" cy="357761"/>
          </a:xfrm>
          <a:prstGeom prst="rect">
            <a:avLst/>
          </a:prstGeom>
        </p:spPr>
      </p:pic>
      <p:pic>
        <p:nvPicPr>
          <p:cNvPr id="11" name="Picture 10" descr="Screen Shot 2017-06-21 at 23.08.5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9" y="3573022"/>
            <a:ext cx="3962154" cy="3118897"/>
          </a:xfrm>
          <a:prstGeom prst="rect">
            <a:avLst/>
          </a:prstGeom>
        </p:spPr>
      </p:pic>
      <p:sp>
        <p:nvSpPr>
          <p:cNvPr id="32" name="Bent Arrow 31"/>
          <p:cNvSpPr/>
          <p:nvPr/>
        </p:nvSpPr>
        <p:spPr>
          <a:xfrm rot="10800000" flipV="1">
            <a:off x="6546675" y="1481771"/>
            <a:ext cx="1141887" cy="241868"/>
          </a:xfrm>
          <a:prstGeom prst="bentArrow">
            <a:avLst>
              <a:gd name="adj1" fmla="val 25000"/>
              <a:gd name="adj2" fmla="val 30861"/>
              <a:gd name="adj3" fmla="val 50000"/>
              <a:gd name="adj4" fmla="val 71541"/>
            </a:avLst>
          </a:prstGeom>
          <a:solidFill>
            <a:srgbClr val="C20202">
              <a:alpha val="85000"/>
            </a:srgbClr>
          </a:solidFill>
          <a:ln>
            <a:solidFill>
              <a:srgbClr val="C202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rot="16200000" flipV="1">
            <a:off x="7071213" y="2024968"/>
            <a:ext cx="299296" cy="869714"/>
          </a:xfrm>
          <a:prstGeom prst="bentArrow">
            <a:avLst>
              <a:gd name="adj1" fmla="val 20216"/>
              <a:gd name="adj2" fmla="val 21625"/>
              <a:gd name="adj3" fmla="val 39068"/>
              <a:gd name="adj4" fmla="val 43750"/>
            </a:avLst>
          </a:prstGeom>
          <a:solidFill>
            <a:srgbClr val="C20202">
              <a:alpha val="85000"/>
            </a:srgbClr>
          </a:solidFill>
          <a:ln>
            <a:solidFill>
              <a:srgbClr val="C202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Screen Shot 2017-06-22 at 03.21.3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282" y="3573021"/>
            <a:ext cx="4486398" cy="309633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85847" y="4796689"/>
            <a:ext cx="656897" cy="57638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9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Domain discriminator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4772" y="3674498"/>
            <a:ext cx="8784976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Small </a:t>
            </a:r>
            <a:r>
              <a:rPr lang="en-US" dirty="0" err="1" smtClean="0"/>
              <a:t>FoV</a:t>
            </a:r>
            <a:r>
              <a:rPr lang="en-US" dirty="0" smtClean="0"/>
              <a:t> on </a:t>
            </a:r>
            <a:r>
              <a:rPr lang="en-US" dirty="0" err="1" smtClean="0"/>
              <a:t>segmenter’s</a:t>
            </a:r>
            <a:r>
              <a:rPr lang="en-US" dirty="0" smtClean="0"/>
              <a:t> feature maps: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By construction, to be </a:t>
            </a:r>
            <a:r>
              <a:rPr lang="en-US" b="1" dirty="0" smtClean="0"/>
              <a:t>cheap</a:t>
            </a:r>
            <a:r>
              <a:rPr lang="en-US" dirty="0" smtClean="0"/>
              <a:t> for memory.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Aim is to process </a:t>
            </a:r>
            <a:r>
              <a:rPr lang="en-US" b="1" dirty="0" smtClean="0"/>
              <a:t>feature correlations.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Does </a:t>
            </a:r>
            <a:r>
              <a:rPr lang="en-US" b="1" dirty="0" smtClean="0"/>
              <a:t>not</a:t>
            </a:r>
            <a:r>
              <a:rPr lang="en-US" dirty="0" smtClean="0"/>
              <a:t> aim to offer </a:t>
            </a:r>
            <a:r>
              <a:rPr lang="en-US" b="1" dirty="0" smtClean="0"/>
              <a:t>spatial regularization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179512" y="1340767"/>
            <a:ext cx="8784976" cy="2055045"/>
            <a:chOff x="179512" y="1340767"/>
            <a:chExt cx="8784976" cy="2055045"/>
          </a:xfrm>
        </p:grpSpPr>
        <p:pic>
          <p:nvPicPr>
            <p:cNvPr id="16" name="Picture 15" descr="segm11.png"/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340767"/>
              <a:ext cx="8784976" cy="2055045"/>
            </a:xfrm>
            <a:prstGeom prst="rect">
              <a:avLst/>
            </a:prstGeom>
            <a:ln>
              <a:solidFill>
                <a:srgbClr val="595959"/>
              </a:solidFill>
              <a:prstDash val="dash"/>
            </a:ln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052" y="2425848"/>
              <a:ext cx="618830" cy="35776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5351970" y="3670307"/>
            <a:ext cx="3592632" cy="1315178"/>
            <a:chOff x="5351970" y="3517021"/>
            <a:chExt cx="3592632" cy="1315178"/>
          </a:xfrm>
        </p:grpSpPr>
        <p:grpSp>
          <p:nvGrpSpPr>
            <p:cNvPr id="7" name="Group 6"/>
            <p:cNvGrpSpPr/>
            <p:nvPr/>
          </p:nvGrpSpPr>
          <p:grpSpPr>
            <a:xfrm>
              <a:off x="5351970" y="3517021"/>
              <a:ext cx="3592632" cy="1315178"/>
              <a:chOff x="4435753" y="3553983"/>
              <a:chExt cx="3592632" cy="131517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435753" y="3553983"/>
                <a:ext cx="3592632" cy="1315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2020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discr2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9992" y="3573016"/>
                <a:ext cx="3523484" cy="1240150"/>
              </a:xfrm>
              <a:prstGeom prst="rect">
                <a:avLst/>
              </a:prstGeom>
            </p:spPr>
          </p:pic>
        </p:grp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4" y="4293096"/>
              <a:ext cx="393633" cy="22756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99043" y="5313394"/>
            <a:ext cx="7759877" cy="369332"/>
            <a:chOff x="199042" y="6255008"/>
            <a:chExt cx="8012080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566688" y="6255008"/>
              <a:ext cx="7644434" cy="369332"/>
            </a:xfrm>
            <a:prstGeom prst="rect">
              <a:avLst/>
            </a:prstGeom>
            <a:noFill/>
            <a:ln w="3810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Unlike GANs, for UDA rather small 3D domain </a:t>
              </a:r>
              <a:r>
                <a:rPr lang="en-US" dirty="0" err="1" smtClean="0"/>
                <a:t>discr</a:t>
              </a:r>
              <a:r>
                <a:rPr lang="en-US" dirty="0" smtClean="0"/>
                <a:t>. may be sufficient.</a:t>
              </a:r>
              <a:endParaRPr lang="en-US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199042" y="6311873"/>
              <a:ext cx="382266" cy="27455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3417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79512" y="1532619"/>
            <a:ext cx="8784976" cy="2055045"/>
            <a:chOff x="179512" y="1340767"/>
            <a:chExt cx="8784976" cy="2055045"/>
          </a:xfrm>
        </p:grpSpPr>
        <p:pic>
          <p:nvPicPr>
            <p:cNvPr id="37" name="Picture 36" descr="segm11.png"/>
            <p:cNvPicPr>
              <a:picLocks noChangeAspect="1"/>
            </p:cNvPicPr>
            <p:nvPr/>
          </p:nvPicPr>
          <p:blipFill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340767"/>
              <a:ext cx="8784976" cy="2055045"/>
            </a:xfrm>
            <a:prstGeom prst="rect">
              <a:avLst/>
            </a:prstGeom>
            <a:ln>
              <a:solidFill>
                <a:srgbClr val="595959"/>
              </a:solidFill>
              <a:prstDash val="dash"/>
            </a:ln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052" y="2425848"/>
              <a:ext cx="618830" cy="357761"/>
            </a:xfrm>
            <a:prstGeom prst="rect">
              <a:avLst/>
            </a:prstGeom>
          </p:spPr>
        </p:pic>
      </p:grpSp>
      <p:pic>
        <p:nvPicPr>
          <p:cNvPr id="31" name="Picture 30" descr="segmMulti.png"/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4" y="1532619"/>
            <a:ext cx="8800274" cy="2055045"/>
          </a:xfrm>
          <a:prstGeom prst="rect">
            <a:avLst/>
          </a:prstGeom>
          <a:ln w="9525" cmpd="sng">
            <a:solidFill>
              <a:schemeClr val="tx1"/>
            </a:solidFill>
            <a:prstDash val="dash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Multi-</a:t>
            </a:r>
            <a:r>
              <a:rPr lang="en-US" sz="2800" dirty="0"/>
              <a:t>Connected Adversarials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214" y="3999686"/>
            <a:ext cx="8823781" cy="262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700" dirty="0" smtClean="0"/>
              <a:t>Connections at multiple layers:</a:t>
            </a:r>
          </a:p>
          <a:p>
            <a:pPr marL="400050" indent="-400050">
              <a:lnSpc>
                <a:spcPct val="110000"/>
              </a:lnSpc>
              <a:spcBef>
                <a:spcPts val="600"/>
              </a:spcBef>
              <a:buFont typeface="+mj-lt"/>
              <a:buAutoNum type="romanUcPeriod"/>
            </a:pPr>
            <a:r>
              <a:rPr lang="en-US" sz="1700" dirty="0" smtClean="0"/>
              <a:t>Learn domain-invariant filters </a:t>
            </a:r>
            <a:r>
              <a:rPr lang="en-US" sz="1700" b="1" dirty="0" smtClean="0"/>
              <a:t>from the early layers</a:t>
            </a:r>
            <a:r>
              <a:rPr lang="en-US" sz="1700" dirty="0" smtClean="0"/>
              <a:t>: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US" sz="1700" dirty="0" smtClean="0"/>
              <a:t>Otherwise wasted capacity, lower generalization in </a:t>
            </a:r>
            <a:r>
              <a:rPr lang="en-US" sz="1700" b="1" i="1" dirty="0" smtClean="0"/>
              <a:t>T</a:t>
            </a:r>
            <a:r>
              <a:rPr lang="en-US" sz="1700" dirty="0" smtClean="0"/>
              <a:t>.</a:t>
            </a:r>
          </a:p>
          <a:p>
            <a:pPr marL="400050" indent="-400050">
              <a:lnSpc>
                <a:spcPct val="110000"/>
              </a:lnSpc>
              <a:spcBef>
                <a:spcPts val="600"/>
              </a:spcBef>
              <a:buFont typeface="+mj-lt"/>
              <a:buAutoNum type="romanUcPeriod"/>
            </a:pPr>
            <a:r>
              <a:rPr lang="en-US" sz="1700" dirty="0" smtClean="0"/>
              <a:t>Improve</a:t>
            </a:r>
            <a:r>
              <a:rPr lang="en-US" sz="1700" b="1" dirty="0" smtClean="0"/>
              <a:t> flow</a:t>
            </a:r>
            <a:r>
              <a:rPr lang="en-US" sz="1700" dirty="0" smtClean="0"/>
              <a:t> of adversarial gradients: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US" sz="1700" dirty="0" smtClean="0"/>
              <a:t>As deep-supervision [Lee AISTATS’15] with whole adversary seen as a loss.</a:t>
            </a:r>
          </a:p>
          <a:p>
            <a:pPr marL="400050" indent="-400050">
              <a:lnSpc>
                <a:spcPct val="110000"/>
              </a:lnSpc>
              <a:spcBef>
                <a:spcPts val="600"/>
              </a:spcBef>
              <a:buFont typeface="+mj-lt"/>
              <a:buAutoNum type="romanUcPeriod"/>
            </a:pPr>
            <a:r>
              <a:rPr lang="en-US" sz="1700" dirty="0" smtClean="0"/>
              <a:t>Make </a:t>
            </a:r>
            <a:r>
              <a:rPr lang="en-US" sz="1700" dirty="0"/>
              <a:t>domain-</a:t>
            </a:r>
            <a:r>
              <a:rPr lang="en-US" sz="1700" dirty="0" smtClean="0"/>
              <a:t>discriminator </a:t>
            </a:r>
            <a:r>
              <a:rPr lang="en-US" sz="1700" b="1" dirty="0" smtClean="0"/>
              <a:t>stronger</a:t>
            </a:r>
            <a:r>
              <a:rPr lang="en-US" sz="1700" dirty="0" smtClean="0"/>
              <a:t>, </a:t>
            </a:r>
            <a:r>
              <a:rPr lang="en-US" sz="1700" dirty="0"/>
              <a:t>by processing more cues: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r>
              <a:rPr lang="en-US" sz="1700" dirty="0"/>
              <a:t>Better quality of adversarial gradients.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</a:pPr>
            <a:endParaRPr lang="en-US" sz="17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2190226" y="2888191"/>
            <a:ext cx="2790947" cy="1018688"/>
            <a:chOff x="2190226" y="2888191"/>
            <a:chExt cx="2790947" cy="1018688"/>
          </a:xfrm>
        </p:grpSpPr>
        <p:sp>
          <p:nvSpPr>
            <p:cNvPr id="4" name="Rounded Rectangle 3"/>
            <p:cNvSpPr/>
            <p:nvPr/>
          </p:nvSpPr>
          <p:spPr>
            <a:xfrm>
              <a:off x="2452261" y="3268448"/>
              <a:ext cx="2375634" cy="63843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Common belief they don’t need DA</a:t>
              </a:r>
              <a:endParaRPr lang="en-US" dirty="0"/>
            </a:p>
          </p:txBody>
        </p:sp>
        <p:sp>
          <p:nvSpPr>
            <p:cNvPr id="5" name="Left Brace 4"/>
            <p:cNvSpPr/>
            <p:nvPr/>
          </p:nvSpPr>
          <p:spPr>
            <a:xfrm rot="16200000">
              <a:off x="3442232" y="1636185"/>
              <a:ext cx="286936" cy="2790947"/>
            </a:xfrm>
            <a:prstGeom prst="leftBrace">
              <a:avLst>
                <a:gd name="adj1" fmla="val 146730"/>
                <a:gd name="adj2" fmla="val 50000"/>
              </a:avLst>
            </a:prstGeom>
            <a:ln w="38100" cmpd="sng"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189592" y="1548451"/>
            <a:ext cx="4521377" cy="310448"/>
            <a:chOff x="3170054" y="1548451"/>
            <a:chExt cx="4521377" cy="310448"/>
          </a:xfrm>
        </p:grpSpPr>
        <p:sp>
          <p:nvSpPr>
            <p:cNvPr id="43" name="Bent Arrow 42"/>
            <p:cNvSpPr/>
            <p:nvPr/>
          </p:nvSpPr>
          <p:spPr>
            <a:xfrm rot="10800000" flipV="1">
              <a:off x="5323192" y="1548451"/>
              <a:ext cx="809071" cy="241868"/>
            </a:xfrm>
            <a:prstGeom prst="bentArrow">
              <a:avLst>
                <a:gd name="adj1" fmla="val 25000"/>
                <a:gd name="adj2" fmla="val 30861"/>
                <a:gd name="adj3" fmla="val 50000"/>
                <a:gd name="adj4" fmla="val 71541"/>
              </a:avLst>
            </a:prstGeom>
            <a:solidFill>
              <a:srgbClr val="C20202">
                <a:alpha val="85000"/>
              </a:srgbClr>
            </a:solidFill>
            <a:ln>
              <a:solidFill>
                <a:srgbClr val="C202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Bent Arrow 44"/>
            <p:cNvSpPr/>
            <p:nvPr/>
          </p:nvSpPr>
          <p:spPr>
            <a:xfrm rot="10800000" flipV="1">
              <a:off x="4211179" y="1548451"/>
              <a:ext cx="809071" cy="241868"/>
            </a:xfrm>
            <a:prstGeom prst="bentArrow">
              <a:avLst>
                <a:gd name="adj1" fmla="val 25000"/>
                <a:gd name="adj2" fmla="val 30861"/>
                <a:gd name="adj3" fmla="val 50000"/>
                <a:gd name="adj4" fmla="val 71541"/>
              </a:avLst>
            </a:prstGeom>
            <a:solidFill>
              <a:srgbClr val="C20202">
                <a:alpha val="85000"/>
              </a:srgbClr>
            </a:solidFill>
            <a:ln>
              <a:solidFill>
                <a:srgbClr val="C202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Bent Arrow 45"/>
            <p:cNvSpPr/>
            <p:nvPr/>
          </p:nvSpPr>
          <p:spPr>
            <a:xfrm rot="10800000" flipV="1">
              <a:off x="3170054" y="1548452"/>
              <a:ext cx="809071" cy="241868"/>
            </a:xfrm>
            <a:prstGeom prst="bentArrow">
              <a:avLst>
                <a:gd name="adj1" fmla="val 25000"/>
                <a:gd name="adj2" fmla="val 30861"/>
                <a:gd name="adj3" fmla="val 50000"/>
                <a:gd name="adj4" fmla="val 71541"/>
              </a:avLst>
            </a:prstGeom>
            <a:solidFill>
              <a:srgbClr val="C20202">
                <a:alpha val="85000"/>
              </a:srgbClr>
            </a:solidFill>
            <a:ln>
              <a:solidFill>
                <a:srgbClr val="C202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Bent Arrow 46"/>
            <p:cNvSpPr/>
            <p:nvPr/>
          </p:nvSpPr>
          <p:spPr>
            <a:xfrm rot="10800000" flipV="1">
              <a:off x="6799384" y="1617031"/>
              <a:ext cx="892047" cy="241868"/>
            </a:xfrm>
            <a:prstGeom prst="bentArrow">
              <a:avLst>
                <a:gd name="adj1" fmla="val 25000"/>
                <a:gd name="adj2" fmla="val 30861"/>
                <a:gd name="adj3" fmla="val 50000"/>
                <a:gd name="adj4" fmla="val 71541"/>
              </a:avLst>
            </a:prstGeom>
            <a:solidFill>
              <a:srgbClr val="C20202">
                <a:alpha val="85000"/>
              </a:srgbClr>
            </a:solidFill>
            <a:ln>
              <a:solidFill>
                <a:srgbClr val="C202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61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</a:t>
            </a:r>
            <a:br>
              <a:rPr lang="en-US" dirty="0" smtClean="0"/>
            </a:br>
            <a:r>
              <a:rPr lang="en-US" dirty="0" smtClean="0"/>
              <a:t>Source (S) and Target (T) data</a:t>
            </a:r>
            <a:endParaRPr lang="en-US" dirty="0"/>
          </a:p>
        </p:txBody>
      </p:sp>
      <p:pic>
        <p:nvPicPr>
          <p:cNvPr id="6" name="Picture 5" descr="sourc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403"/>
          <a:stretch/>
        </p:blipFill>
        <p:spPr>
          <a:xfrm>
            <a:off x="2915816" y="1317787"/>
            <a:ext cx="6084455" cy="2690912"/>
          </a:xfrm>
          <a:prstGeom prst="rect">
            <a:avLst/>
          </a:prstGeom>
        </p:spPr>
      </p:pic>
      <p:pic>
        <p:nvPicPr>
          <p:cNvPr id="7" name="Picture 6" descr="target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98"/>
          <a:stretch/>
        </p:blipFill>
        <p:spPr>
          <a:xfrm>
            <a:off x="2915816" y="4018468"/>
            <a:ext cx="6084455" cy="2695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092" y="1329731"/>
            <a:ext cx="2792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Source (S)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61 subjects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Acute severe TBI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3T Siemens </a:t>
            </a:r>
            <a:r>
              <a:rPr lang="en-US" sz="1600" b="1" i="1" dirty="0" smtClean="0"/>
              <a:t>Trio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3093" y="3979392"/>
            <a:ext cx="2554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Target (T)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41 subjects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Acute severe TBI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3T Siemens </a:t>
            </a:r>
            <a:r>
              <a:rPr lang="en-US" b="1" i="1" dirty="0" err="1" smtClean="0"/>
              <a:t>Verio</a:t>
            </a:r>
            <a:endParaRPr lang="en-US" b="1" i="1" dirty="0" smtClean="0"/>
          </a:p>
        </p:txBody>
      </p:sp>
      <p:sp>
        <p:nvSpPr>
          <p:cNvPr id="12" name="Oval 11"/>
          <p:cNvSpPr/>
          <p:nvPr/>
        </p:nvSpPr>
        <p:spPr>
          <a:xfrm>
            <a:off x="3135923" y="1268761"/>
            <a:ext cx="621148" cy="274778"/>
          </a:xfrm>
          <a:prstGeom prst="ellipse">
            <a:avLst/>
          </a:prstGeom>
          <a:noFill/>
          <a:ln w="38100" cap="flat" cmpd="sng">
            <a:solidFill>
              <a:srgbClr val="C20202"/>
            </a:solidFill>
            <a:prstDash val="sysDash"/>
          </a:ln>
          <a:effectLst/>
          <a:scene3d>
            <a:camera prst="orthographicFront"/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35922" y="3979392"/>
            <a:ext cx="617065" cy="257944"/>
          </a:xfrm>
          <a:prstGeom prst="ellipse">
            <a:avLst/>
          </a:prstGeom>
          <a:noFill/>
          <a:ln w="38100" cap="flat" cmpd="sng">
            <a:solidFill>
              <a:srgbClr val="C20202"/>
            </a:solidFill>
            <a:prstDash val="sysDash"/>
          </a:ln>
          <a:effectLst/>
          <a:scene3d>
            <a:camera prst="orthographicFront"/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2248269" y="1972988"/>
            <a:ext cx="1166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Subject #1</a:t>
            </a:r>
            <a:endParaRPr lang="en-US" sz="1400" b="1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247998" y="3242166"/>
            <a:ext cx="1166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Subject #2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247999" y="4666785"/>
            <a:ext cx="1166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Subject #3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247998" y="5971773"/>
            <a:ext cx="1166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Subject #4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84916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</a:t>
            </a:r>
            <a:br>
              <a:rPr lang="en-US" dirty="0" smtClean="0"/>
            </a:br>
            <a:r>
              <a:rPr lang="en-US" dirty="0" smtClean="0"/>
              <a:t>GE (in S) </a:t>
            </a:r>
            <a:r>
              <a:rPr lang="en-US" dirty="0" err="1" smtClean="0"/>
              <a:t>vs</a:t>
            </a:r>
            <a:r>
              <a:rPr lang="en-US" dirty="0" smtClean="0"/>
              <a:t> SWI (in 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3092" y="1398114"/>
            <a:ext cx="4693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Source</a:t>
            </a:r>
            <a:r>
              <a:rPr lang="en-US" sz="1600" dirty="0" smtClean="0"/>
              <a:t>: Gradient Echo (GE)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Sensitive to iron (blood)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Used for detecting </a:t>
            </a:r>
            <a:r>
              <a:rPr lang="en-US" sz="1600" b="1" i="1" dirty="0" smtClean="0"/>
              <a:t>micro-bleeds</a:t>
            </a:r>
            <a:endParaRPr lang="en-US" sz="1600" dirty="0" smtClean="0"/>
          </a:p>
        </p:txBody>
      </p:sp>
      <p:pic>
        <p:nvPicPr>
          <p:cNvPr id="15" name="Picture 14" descr="targetFoc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02" y="5241650"/>
            <a:ext cx="2991553" cy="1436778"/>
          </a:xfrm>
          <a:prstGeom prst="rect">
            <a:avLst/>
          </a:prstGeom>
        </p:spPr>
      </p:pic>
      <p:pic>
        <p:nvPicPr>
          <p:cNvPr id="5" name="Picture 4" descr="targetDet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32" y="4107080"/>
            <a:ext cx="3434704" cy="1111108"/>
          </a:xfrm>
          <a:prstGeom prst="rect">
            <a:avLst/>
          </a:prstGeom>
        </p:spPr>
      </p:pic>
      <p:pic>
        <p:nvPicPr>
          <p:cNvPr id="8" name="Picture 7" descr="sourceDetai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06" y="2810664"/>
            <a:ext cx="3434930" cy="1102373"/>
          </a:xfrm>
          <a:prstGeom prst="rect">
            <a:avLst/>
          </a:prstGeom>
        </p:spPr>
      </p:pic>
      <p:pic>
        <p:nvPicPr>
          <p:cNvPr id="9" name="Picture 8" descr="sourceFocu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778" y="1289825"/>
            <a:ext cx="3023509" cy="1438436"/>
          </a:xfrm>
          <a:prstGeom prst="rect">
            <a:avLst/>
          </a:prstGeom>
        </p:spPr>
      </p:pic>
      <p:sp>
        <p:nvSpPr>
          <p:cNvPr id="17" name="Curved Down Arrow 16"/>
          <p:cNvSpPr/>
          <p:nvPr/>
        </p:nvSpPr>
        <p:spPr>
          <a:xfrm rot="5400000" flipV="1">
            <a:off x="4891544" y="2490131"/>
            <a:ext cx="915285" cy="393249"/>
          </a:xfrm>
          <a:prstGeom prst="curved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Down Arrow 17"/>
          <p:cNvSpPr/>
          <p:nvPr/>
        </p:nvSpPr>
        <p:spPr>
          <a:xfrm rot="5400000" flipH="1" flipV="1">
            <a:off x="4844018" y="5066154"/>
            <a:ext cx="1007633" cy="390543"/>
          </a:xfrm>
          <a:prstGeom prst="curved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8294" y="2395801"/>
            <a:ext cx="3441983" cy="1886857"/>
            <a:chOff x="331731" y="2630713"/>
            <a:chExt cx="3441983" cy="1886857"/>
          </a:xfrm>
        </p:grpSpPr>
        <p:sp>
          <p:nvSpPr>
            <p:cNvPr id="20" name="TextBox 19"/>
            <p:cNvSpPr txBox="1"/>
            <p:nvPr/>
          </p:nvSpPr>
          <p:spPr>
            <a:xfrm>
              <a:off x="676440" y="3345160"/>
              <a:ext cx="611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FLAIR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40582" y="3407833"/>
              <a:ext cx="235857" cy="18142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gtFlAllMods_19670_3d_sl136.70.52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0" t="27089" r="16498" b="18651"/>
            <a:stretch/>
          </p:blipFill>
          <p:spPr>
            <a:xfrm>
              <a:off x="1886857" y="2728261"/>
              <a:ext cx="1768624" cy="167969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31731" y="3202603"/>
              <a:ext cx="145836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1200" dirty="0" smtClean="0"/>
                <a:t>Lesions visible on: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5515" y="3622159"/>
              <a:ext cx="1310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C20202"/>
                  </a:solidFill>
                </a:rPr>
                <a:t>On FLAIR+SWI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49658" y="3687141"/>
              <a:ext cx="235857" cy="181428"/>
            </a:xfrm>
            <a:prstGeom prst="roundRect">
              <a:avLst/>
            </a:prstGeom>
            <a:solidFill>
              <a:srgbClr val="AD0202">
                <a:alpha val="90000"/>
              </a:srgbClr>
            </a:solidFill>
            <a:ln>
              <a:solidFill>
                <a:srgbClr val="80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77086" y="2630713"/>
              <a:ext cx="3396628" cy="188685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1013" y="6440155"/>
            <a:ext cx="4061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 </a:t>
            </a:r>
            <a:r>
              <a:rPr lang="en-US" sz="1200" dirty="0" err="1" smtClean="0"/>
              <a:t>Shenton</a:t>
            </a:r>
            <a:r>
              <a:rPr lang="en-US" sz="1200" dirty="0" smtClean="0"/>
              <a:t> et al, brain </a:t>
            </a:r>
            <a:r>
              <a:rPr lang="en-US" sz="1200" dirty="0"/>
              <a:t>i</a:t>
            </a:r>
            <a:r>
              <a:rPr lang="en-US" sz="1200" dirty="0" smtClean="0"/>
              <a:t>maging and behavior, 2012</a:t>
            </a:r>
            <a:endParaRPr lang="en-US" sz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23092" y="4457402"/>
            <a:ext cx="5054599" cy="1477328"/>
            <a:chOff x="123092" y="4457402"/>
            <a:chExt cx="5054599" cy="1477328"/>
          </a:xfrm>
        </p:grpSpPr>
        <p:sp>
          <p:nvSpPr>
            <p:cNvPr id="11" name="TextBox 10"/>
            <p:cNvSpPr txBox="1"/>
            <p:nvPr/>
          </p:nvSpPr>
          <p:spPr>
            <a:xfrm>
              <a:off x="123092" y="4457402"/>
              <a:ext cx="50545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Target</a:t>
              </a:r>
              <a:r>
                <a:rPr lang="en-US" dirty="0" smtClean="0"/>
                <a:t>: Susceptibility Weighted Imaging (SWI)*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Type of GE (longer acquisition)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/>
                <a:t>Greater sensitivity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/>
                <a:t>Better </a:t>
              </a:r>
              <a:r>
                <a:rPr lang="en-US" dirty="0" smtClean="0"/>
                <a:t>quality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Used for </a:t>
              </a:r>
              <a:r>
                <a:rPr lang="en-US" b="1" i="1" dirty="0" smtClean="0"/>
                <a:t>micro-bleeds 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875457" y="5550921"/>
              <a:ext cx="2255210" cy="369332"/>
              <a:chOff x="2875457" y="5003471"/>
              <a:chExt cx="2255210" cy="369332"/>
            </a:xfrm>
          </p:grpSpPr>
          <p:pic>
            <p:nvPicPr>
              <p:cNvPr id="31" name="Picture 30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2553" y="5030051"/>
                <a:ext cx="280190" cy="288681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2875457" y="5003471"/>
                <a:ext cx="22552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(common      </a:t>
                </a:r>
                <a:r>
                  <a:rPr lang="en-US" i="1" dirty="0" smtClean="0"/>
                  <a:t> exists)</a:t>
                </a:r>
                <a:endParaRPr lang="en-US" i="1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510292" y="5099490"/>
              <a:ext cx="2274395" cy="506243"/>
              <a:chOff x="2510292" y="5373215"/>
              <a:chExt cx="2274395" cy="506243"/>
            </a:xfrm>
          </p:grpSpPr>
          <p:pic>
            <p:nvPicPr>
              <p:cNvPr id="29" name="Picture 28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5517232"/>
                <a:ext cx="1940879" cy="278342"/>
              </a:xfrm>
              <a:prstGeom prst="rect">
                <a:avLst/>
              </a:prstGeom>
            </p:spPr>
          </p:pic>
          <p:sp>
            <p:nvSpPr>
              <p:cNvPr id="36" name="Right Brace 35"/>
              <p:cNvSpPr/>
              <p:nvPr/>
            </p:nvSpPr>
            <p:spPr>
              <a:xfrm>
                <a:off x="2510292" y="5373215"/>
                <a:ext cx="270407" cy="506243"/>
              </a:xfrm>
              <a:prstGeom prst="rightBrace">
                <a:avLst>
                  <a:gd name="adj1" fmla="val 29957"/>
                  <a:gd name="adj2" fmla="val 50000"/>
                </a:avLst>
              </a:prstGeom>
              <a:noFill/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828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2126" y="3854697"/>
            <a:ext cx="8802362" cy="2414475"/>
            <a:chOff x="162126" y="3861047"/>
            <a:chExt cx="8802362" cy="2414475"/>
          </a:xfrm>
        </p:grpSpPr>
        <p:pic>
          <p:nvPicPr>
            <p:cNvPr id="5" name="Picture 4" descr="resultsTable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6"/>
            <a:stretch/>
          </p:blipFill>
          <p:spPr>
            <a:xfrm>
              <a:off x="162126" y="3861047"/>
              <a:ext cx="8802362" cy="241447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 rot="2154710">
              <a:off x="3320933" y="5486958"/>
              <a:ext cx="1332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 smtClean="0"/>
                <a:t>Superv</a:t>
              </a:r>
              <a:r>
                <a:rPr lang="en-US" sz="1200" b="1" dirty="0" smtClean="0"/>
                <a:t>. on T.</a:t>
              </a:r>
              <a:br>
                <a:rPr lang="en-US" sz="1200" b="1" dirty="0" smtClean="0"/>
              </a:br>
              <a:r>
                <a:rPr lang="en-US" sz="1200" b="1" dirty="0" smtClean="0"/>
                <a:t>Upper bounds</a:t>
              </a:r>
              <a:endParaRPr lang="en-US" sz="1200" b="1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- Quantitative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6218864"/>
            <a:ext cx="878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*   All experiments used all 5 modalities except if otherwise noted, </a:t>
            </a:r>
            <a:r>
              <a:rPr lang="en-US" sz="1000" dirty="0" err="1" smtClean="0"/>
              <a:t>eventhough</a:t>
            </a:r>
            <a:r>
              <a:rPr lang="en-US" sz="1000" dirty="0" smtClean="0"/>
              <a:t> only SWI/Flair are depicted.</a:t>
            </a:r>
          </a:p>
          <a:p>
            <a:r>
              <a:rPr lang="en-US" sz="1000" dirty="0" smtClean="0"/>
              <a:t>** Same CNN’s input channel was used for GE (S) and SWI (T) except if otherwise noted.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2932" y="4357588"/>
            <a:ext cx="5468777" cy="230212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500847" y="1431070"/>
            <a:ext cx="1881619" cy="2048888"/>
            <a:chOff x="4500847" y="1431070"/>
            <a:chExt cx="1881619" cy="2048888"/>
          </a:xfrm>
        </p:grpSpPr>
        <p:pic>
          <p:nvPicPr>
            <p:cNvPr id="11" name="Picture 10" descr="trainOnSTestO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047" y="1723177"/>
              <a:ext cx="1386535" cy="175678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00847" y="1431070"/>
              <a:ext cx="1881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-50" dirty="0" smtClean="0">
                  <a:latin typeface="Helvetica"/>
                  <a:cs typeface="Helvetica"/>
                </a:rPr>
                <a:t>Train S (No GE/SWI)</a:t>
              </a:r>
              <a:endParaRPr lang="en-US" sz="1200" spc="-50" dirty="0">
                <a:latin typeface="Helvetica"/>
                <a:cs typeface="Helvetic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590110" y="1434162"/>
            <a:ext cx="1374378" cy="2045796"/>
            <a:chOff x="7590110" y="1434162"/>
            <a:chExt cx="1374378" cy="2045796"/>
          </a:xfrm>
        </p:grpSpPr>
        <p:pic>
          <p:nvPicPr>
            <p:cNvPr id="13" name="Picture 12" descr="g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110" y="1723177"/>
              <a:ext cx="1374378" cy="175678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696178" y="1434162"/>
              <a:ext cx="11412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-50" dirty="0" smtClean="0">
                  <a:latin typeface="Helvetica"/>
                  <a:cs typeface="Helvetica"/>
                </a:rPr>
                <a:t>Manual</a:t>
              </a:r>
              <a:endParaRPr lang="en-US" sz="1200" spc="-50" dirty="0">
                <a:latin typeface="Helvetica"/>
                <a:cs typeface="Helvetica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38322" y="1431070"/>
            <a:ext cx="1418560" cy="2048888"/>
            <a:chOff x="3338322" y="1431070"/>
            <a:chExt cx="1418560" cy="2048888"/>
          </a:xfrm>
        </p:grpSpPr>
        <p:pic>
          <p:nvPicPr>
            <p:cNvPr id="10" name="Picture 9" descr="broken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8322" y="1723177"/>
              <a:ext cx="1378165" cy="175678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338322" y="1431070"/>
              <a:ext cx="1418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-50" dirty="0" smtClean="0">
                  <a:latin typeface="Helvetica"/>
                  <a:cs typeface="Helvetica"/>
                </a:rPr>
                <a:t>Train S (All </a:t>
              </a:r>
              <a:r>
                <a:rPr lang="en-US" sz="1200" spc="-50" dirty="0" err="1" smtClean="0">
                  <a:latin typeface="Helvetica"/>
                  <a:cs typeface="Helvetica"/>
                </a:rPr>
                <a:t>Chann</a:t>
              </a:r>
              <a:r>
                <a:rPr lang="en-US" sz="1200" spc="-50" dirty="0" smtClean="0">
                  <a:latin typeface="Helvetica"/>
                  <a:cs typeface="Helvetica"/>
                </a:rPr>
                <a:t>.)</a:t>
              </a:r>
              <a:endParaRPr lang="en-US" sz="1200" spc="-50" dirty="0">
                <a:latin typeface="Helvetica"/>
                <a:cs typeface="Helvetica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2126" y="1431070"/>
            <a:ext cx="3180809" cy="2048888"/>
            <a:chOff x="162126" y="1431070"/>
            <a:chExt cx="3180809" cy="2048888"/>
          </a:xfrm>
        </p:grpSpPr>
        <p:pic>
          <p:nvPicPr>
            <p:cNvPr id="8" name="Picture 7" descr="swi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80" y="1723177"/>
              <a:ext cx="1379511" cy="1756781"/>
            </a:xfrm>
            <a:prstGeom prst="rect">
              <a:avLst/>
            </a:prstGeom>
          </p:spPr>
        </p:pic>
        <p:pic>
          <p:nvPicPr>
            <p:cNvPr id="9" name="Picture 8" descr="fl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4375" y="1723177"/>
              <a:ext cx="1373552" cy="175678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 rot="16200000">
              <a:off x="-484180" y="2446127"/>
              <a:ext cx="1631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Target Domain</a:t>
              </a:r>
              <a:endParaRPr lang="en-US" sz="1600" dirty="0">
                <a:latin typeface="Helvetica"/>
                <a:cs typeface="Helvetic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24375" y="1431070"/>
              <a:ext cx="1418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-50" dirty="0" smtClean="0">
                  <a:latin typeface="Helvetica"/>
                  <a:cs typeface="Helvetica"/>
                </a:rPr>
                <a:t>FLAIR</a:t>
              </a:r>
              <a:endParaRPr lang="en-US" sz="1200" spc="-50" dirty="0">
                <a:latin typeface="Helvetica"/>
                <a:cs typeface="Helvetic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5815" y="1434162"/>
              <a:ext cx="1418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-50" dirty="0" smtClean="0">
                  <a:latin typeface="Helvetica"/>
                  <a:cs typeface="Helvetica"/>
                </a:rPr>
                <a:t>SWI</a:t>
              </a:r>
              <a:endParaRPr lang="en-US" sz="1200" spc="-50" dirty="0">
                <a:latin typeface="Helvetica"/>
                <a:cs typeface="Helvetica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966962" y="1431070"/>
            <a:ext cx="1881619" cy="2048888"/>
            <a:chOff x="5966962" y="1431070"/>
            <a:chExt cx="1881619" cy="2048888"/>
          </a:xfrm>
        </p:grpSpPr>
        <p:pic>
          <p:nvPicPr>
            <p:cNvPr id="12" name="Picture 11" descr="trainSAdapt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391" y="1723177"/>
              <a:ext cx="1377347" cy="175678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966962" y="1431070"/>
              <a:ext cx="1881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-50" dirty="0" smtClean="0">
                  <a:latin typeface="Helvetica"/>
                  <a:cs typeface="Helvetica"/>
                </a:rPr>
                <a:t>Train S, UDA to T </a:t>
              </a:r>
              <a:r>
                <a:rPr lang="en-US" sz="1200" b="1" spc="-50" dirty="0" smtClean="0">
                  <a:latin typeface="Helvetica"/>
                  <a:cs typeface="Helvetica"/>
                </a:rPr>
                <a:t>(ours)</a:t>
              </a:r>
              <a:endParaRPr lang="en-US" sz="1200" b="1" spc="-50" dirty="0">
                <a:latin typeface="Helvetica"/>
                <a:cs typeface="Helvetica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7148287" y="1772816"/>
              <a:ext cx="304033" cy="311563"/>
            </a:xfrm>
            <a:prstGeom prst="straightConnector1">
              <a:avLst/>
            </a:prstGeom>
            <a:ln w="38100" cmpd="sng">
              <a:solidFill>
                <a:srgbClr val="01CB0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7300688" y="2641880"/>
              <a:ext cx="151632" cy="445656"/>
            </a:xfrm>
            <a:prstGeom prst="straightConnector1">
              <a:avLst/>
            </a:prstGeom>
            <a:ln w="38100" cmpd="sng">
              <a:solidFill>
                <a:srgbClr val="01CB0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6444208" y="2708920"/>
              <a:ext cx="151632" cy="445656"/>
            </a:xfrm>
            <a:prstGeom prst="straightConnector1">
              <a:avLst/>
            </a:prstGeom>
            <a:ln w="38100" cmpd="sng">
              <a:solidFill>
                <a:srgbClr val="01CB0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ounded Rectangle 36"/>
          <p:cNvSpPr/>
          <p:nvPr/>
        </p:nvSpPr>
        <p:spPr>
          <a:xfrm>
            <a:off x="212932" y="4597799"/>
            <a:ext cx="5468777" cy="260778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12932" y="4970139"/>
            <a:ext cx="5468777" cy="300361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2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7" grpId="0" animBg="1"/>
      <p:bldP spid="37" grpId="1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- Qualitative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43209" y="1280056"/>
            <a:ext cx="8644069" cy="5424552"/>
            <a:chOff x="243209" y="1280056"/>
            <a:chExt cx="8644069" cy="5424552"/>
          </a:xfrm>
        </p:grpSpPr>
        <p:pic>
          <p:nvPicPr>
            <p:cNvPr id="5" name="Picture 4" descr="Screen Shot 2017-06-14 at 15.18.1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209" y="1280056"/>
              <a:ext cx="8644069" cy="542455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5981534" y="1412776"/>
              <a:ext cx="1505740" cy="4038479"/>
              <a:chOff x="5981534" y="1412776"/>
              <a:chExt cx="1505740" cy="4038479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 flipV="1">
                <a:off x="6950331" y="2404138"/>
                <a:ext cx="218645" cy="436358"/>
              </a:xfrm>
              <a:prstGeom prst="straightConnector1">
                <a:avLst/>
              </a:prstGeom>
              <a:ln w="38100" cmpd="sng">
                <a:solidFill>
                  <a:srgbClr val="01CB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6464900" y="2506828"/>
                <a:ext cx="288030" cy="432048"/>
              </a:xfrm>
              <a:prstGeom prst="straightConnector1">
                <a:avLst/>
              </a:prstGeom>
              <a:ln w="38100" cmpd="sng">
                <a:solidFill>
                  <a:srgbClr val="01CB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7092280" y="3284984"/>
                <a:ext cx="394994" cy="384748"/>
              </a:xfrm>
              <a:prstGeom prst="straightConnector1">
                <a:avLst/>
              </a:prstGeom>
              <a:ln w="38100" cmpd="sng">
                <a:solidFill>
                  <a:srgbClr val="01CB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5981534" y="5137600"/>
                <a:ext cx="211061" cy="313655"/>
              </a:xfrm>
              <a:prstGeom prst="straightConnector1">
                <a:avLst/>
              </a:prstGeom>
              <a:ln w="38100" cmpd="sng">
                <a:solidFill>
                  <a:srgbClr val="01CB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7004271" y="1412776"/>
                <a:ext cx="483003" cy="455579"/>
              </a:xfrm>
              <a:prstGeom prst="straightConnector1">
                <a:avLst/>
              </a:prstGeom>
              <a:ln w="38100" cmpd="sng">
                <a:solidFill>
                  <a:srgbClr val="01CB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3965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– Qualitative</a:t>
            </a:r>
            <a:br>
              <a:rPr lang="en-US" dirty="0" smtClean="0"/>
            </a:br>
            <a:r>
              <a:rPr lang="en-US" dirty="0" smtClean="0"/>
              <a:t>Still way to go…</a:t>
            </a:r>
            <a:endParaRPr lang="en-US" dirty="0"/>
          </a:p>
        </p:txBody>
      </p:sp>
      <p:pic>
        <p:nvPicPr>
          <p:cNvPr id="7" name="Content Placeholder 6" descr="gifHalfSize.gi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" r="7352"/>
          <a:stretch>
            <a:fillRect/>
          </a:stretch>
        </p:blipFill>
        <p:spPr>
          <a:xfrm>
            <a:off x="1454584" y="2455333"/>
            <a:ext cx="6515239" cy="4239737"/>
          </a:xfrm>
        </p:spPr>
      </p:pic>
      <p:grpSp>
        <p:nvGrpSpPr>
          <p:cNvPr id="20" name="Group 19"/>
          <p:cNvGrpSpPr/>
          <p:nvPr/>
        </p:nvGrpSpPr>
        <p:grpSpPr>
          <a:xfrm>
            <a:off x="2760140" y="1369898"/>
            <a:ext cx="4288248" cy="921372"/>
            <a:chOff x="864217" y="1583381"/>
            <a:chExt cx="4288248" cy="921372"/>
          </a:xfrm>
        </p:grpSpPr>
        <p:sp>
          <p:nvSpPr>
            <p:cNvPr id="11" name="TextBox 10"/>
            <p:cNvSpPr txBox="1"/>
            <p:nvPr/>
          </p:nvSpPr>
          <p:spPr>
            <a:xfrm>
              <a:off x="1208926" y="1999899"/>
              <a:ext cx="3943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6600"/>
                  </a:solidFill>
                </a:rPr>
                <a:t>Predicted, trained on S, no GE/SWI, no adaptation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73069" y="2062572"/>
              <a:ext cx="235857" cy="181428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90000"/>
                  </a:srgbClr>
                </a:gs>
                <a:gs pos="100000">
                  <a:srgbClr val="FFBE0B">
                    <a:alpha val="90000"/>
                  </a:srgbClr>
                </a:gs>
              </a:gsLst>
              <a:path path="rect">
                <a:fillToRect l="100000" t="100000"/>
              </a:path>
              <a:tileRect r="-100000" b="-100000"/>
            </a:gradFill>
            <a:ln>
              <a:solidFill>
                <a:srgbClr val="FFBE0B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4217" y="1583381"/>
              <a:ext cx="35567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1200" dirty="0" smtClean="0"/>
                <a:t>Segmentations on a T subject by: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8002" y="1765602"/>
              <a:ext cx="1598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C20202"/>
                  </a:solidFill>
                </a:rPr>
                <a:t>Manual, all lesions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982145" y="1830584"/>
              <a:ext cx="235857" cy="181428"/>
            </a:xfrm>
            <a:prstGeom prst="roundRect">
              <a:avLst/>
            </a:prstGeom>
            <a:solidFill>
              <a:srgbClr val="AD0202">
                <a:alpha val="90000"/>
              </a:srgbClr>
            </a:solidFill>
            <a:ln>
              <a:solidFill>
                <a:srgbClr val="80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08927" y="2227754"/>
              <a:ext cx="39435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Predicted, trained on S, with GE/SWI, with adaptation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73069" y="2290427"/>
              <a:ext cx="235857" cy="181428"/>
            </a:xfrm>
            <a:prstGeom prst="round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2122714" y="3908500"/>
            <a:ext cx="435429" cy="164571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059832" y="2852936"/>
            <a:ext cx="394272" cy="30473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892504" y="2852936"/>
            <a:ext cx="629853" cy="107854"/>
          </a:xfrm>
          <a:prstGeom prst="straightConnector1">
            <a:avLst/>
          </a:prstGeom>
          <a:ln w="38100" cmpd="sng">
            <a:solidFill>
              <a:srgbClr val="C2020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965405" y="2780928"/>
            <a:ext cx="398683" cy="109984"/>
          </a:xfrm>
          <a:prstGeom prst="straightConnector1">
            <a:avLst/>
          </a:prstGeom>
          <a:ln w="38100" cmpd="sng">
            <a:solidFill>
              <a:srgbClr val="C2020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270829" y="3547458"/>
            <a:ext cx="174171" cy="36104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940152" y="3645024"/>
            <a:ext cx="629853" cy="107854"/>
          </a:xfrm>
          <a:prstGeom prst="straightConnector1">
            <a:avLst/>
          </a:prstGeom>
          <a:ln w="38100" cmpd="sng">
            <a:solidFill>
              <a:srgbClr val="C2020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8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4751727" y="1748674"/>
            <a:ext cx="3464991" cy="424874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  <a:prstDash val="dash"/>
          </a:ln>
          <a:effectLst/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922647" y="1748674"/>
            <a:ext cx="3676680" cy="424874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  <a:prstDash val="dash"/>
          </a:ln>
          <a:effectLst/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a3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6" y="2126002"/>
            <a:ext cx="3642019" cy="3859089"/>
          </a:xfrm>
          <a:prstGeom prst="rect">
            <a:avLst/>
          </a:prstGeom>
        </p:spPr>
      </p:pic>
      <p:pic>
        <p:nvPicPr>
          <p:cNvPr id="17" name="Picture 16" descr="dsc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16" y="2138331"/>
            <a:ext cx="3460402" cy="3859089"/>
          </a:xfrm>
          <a:prstGeom prst="rect">
            <a:avLst/>
          </a:prstGeom>
        </p:spPr>
      </p:pic>
      <p:pic>
        <p:nvPicPr>
          <p:cNvPr id="7" name="Picture 6" descr="a3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6" y="2126002"/>
            <a:ext cx="3636671" cy="3859089"/>
          </a:xfrm>
          <a:prstGeom prst="rect">
            <a:avLst/>
          </a:prstGeom>
        </p:spPr>
      </p:pic>
      <p:pic>
        <p:nvPicPr>
          <p:cNvPr id="18" name="Picture 17" descr="dsc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27" y="2138331"/>
            <a:ext cx="3464991" cy="3859089"/>
          </a:xfrm>
          <a:prstGeom prst="rect">
            <a:avLst/>
          </a:prstGeom>
        </p:spPr>
      </p:pic>
      <p:pic>
        <p:nvPicPr>
          <p:cNvPr id="8" name="Picture 7" descr="a3_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6" y="2126002"/>
            <a:ext cx="3642019" cy="3859089"/>
          </a:xfrm>
          <a:prstGeom prst="rect">
            <a:avLst/>
          </a:prstGeom>
        </p:spPr>
      </p:pic>
      <p:pic>
        <p:nvPicPr>
          <p:cNvPr id="19" name="Picture 18" descr="dsc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50" y="2138331"/>
            <a:ext cx="3464468" cy="3859089"/>
          </a:xfrm>
          <a:prstGeom prst="rect">
            <a:avLst/>
          </a:prstGeom>
        </p:spPr>
      </p:pic>
      <p:pic>
        <p:nvPicPr>
          <p:cNvPr id="9" name="Picture 8" descr="a3_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6" y="2126002"/>
            <a:ext cx="3642019" cy="3859089"/>
          </a:xfrm>
          <a:prstGeom prst="rect">
            <a:avLst/>
          </a:prstGeom>
        </p:spPr>
      </p:pic>
      <p:pic>
        <p:nvPicPr>
          <p:cNvPr id="20" name="Picture 19" descr="dsc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45" y="2138331"/>
            <a:ext cx="3459873" cy="3859089"/>
          </a:xfrm>
          <a:prstGeom prst="rect">
            <a:avLst/>
          </a:prstGeom>
        </p:spPr>
      </p:pic>
      <p:pic>
        <p:nvPicPr>
          <p:cNvPr id="10" name="Picture 9" descr="a3_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6" y="2126002"/>
            <a:ext cx="3642019" cy="3859089"/>
          </a:xfrm>
          <a:prstGeom prst="rect">
            <a:avLst/>
          </a:prstGeom>
        </p:spPr>
      </p:pic>
      <p:pic>
        <p:nvPicPr>
          <p:cNvPr id="21" name="Picture 20" descr="dsc5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16" y="2138331"/>
            <a:ext cx="3460402" cy="3859089"/>
          </a:xfrm>
          <a:prstGeom prst="rect">
            <a:avLst/>
          </a:prstGeom>
        </p:spPr>
      </p:pic>
      <p:pic>
        <p:nvPicPr>
          <p:cNvPr id="11" name="Picture 10" descr="a3_6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6" y="2126002"/>
            <a:ext cx="3636671" cy="3859089"/>
          </a:xfrm>
          <a:prstGeom prst="rect">
            <a:avLst/>
          </a:prstGeom>
        </p:spPr>
      </p:pic>
      <p:pic>
        <p:nvPicPr>
          <p:cNvPr id="22" name="Picture 21" descr="dsc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45" y="2138331"/>
            <a:ext cx="3459873" cy="3859089"/>
          </a:xfrm>
          <a:prstGeom prst="rect">
            <a:avLst/>
          </a:prstGeom>
        </p:spPr>
      </p:pic>
      <p:pic>
        <p:nvPicPr>
          <p:cNvPr id="12" name="Picture 11" descr="a3_7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6" y="2126002"/>
            <a:ext cx="3642019" cy="3859089"/>
          </a:xfrm>
          <a:prstGeom prst="rect">
            <a:avLst/>
          </a:prstGeom>
        </p:spPr>
      </p:pic>
      <p:pic>
        <p:nvPicPr>
          <p:cNvPr id="23" name="Picture 22" descr="dsc7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16" y="2138331"/>
            <a:ext cx="3460402" cy="3859089"/>
          </a:xfrm>
          <a:prstGeom prst="rect">
            <a:avLst/>
          </a:prstGeom>
        </p:spPr>
      </p:pic>
      <p:pic>
        <p:nvPicPr>
          <p:cNvPr id="13" name="Picture 12" descr="a3_8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6" y="2126002"/>
            <a:ext cx="3642478" cy="3859089"/>
          </a:xfrm>
          <a:prstGeom prst="rect">
            <a:avLst/>
          </a:prstGeom>
        </p:spPr>
      </p:pic>
      <p:pic>
        <p:nvPicPr>
          <p:cNvPr id="24" name="Picture 23" descr="dsc8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50" y="2138331"/>
            <a:ext cx="3464468" cy="3859089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6" y="1331483"/>
            <a:ext cx="7294071" cy="3322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Depth of </a:t>
            </a:r>
            <a:r>
              <a:rPr lang="en-US" dirty="0" smtClean="0"/>
              <a:t>adaptation</a:t>
            </a:r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922646" y="6059292"/>
            <a:ext cx="7294071" cy="621986"/>
            <a:chOff x="607287" y="6082570"/>
            <a:chExt cx="7294071" cy="621986"/>
          </a:xfrm>
        </p:grpSpPr>
        <p:sp>
          <p:nvSpPr>
            <p:cNvPr id="84" name="Rectangle 83"/>
            <p:cNvSpPr/>
            <p:nvPr/>
          </p:nvSpPr>
          <p:spPr>
            <a:xfrm>
              <a:off x="607287" y="6082570"/>
              <a:ext cx="7294071" cy="6219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634193" y="6088919"/>
              <a:ext cx="3631200" cy="606450"/>
              <a:chOff x="634193" y="6088919"/>
              <a:chExt cx="3631200" cy="60645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634193" y="6088919"/>
                <a:ext cx="3631200" cy="606450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chemeClr val="bg1"/>
                </a:solidFill>
              </a:ln>
              <a:scene3d>
                <a:camera prst="orthographicFront">
                  <a:rot lat="0" lon="0" rev="0"/>
                </a:camera>
                <a:lightRig rig="twoPt" dir="tl"/>
              </a:scene3d>
              <a:sp3d prstMaterial="softEdg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1057383" y="6309356"/>
                <a:ext cx="3137452" cy="305220"/>
                <a:chOff x="585747" y="2365375"/>
                <a:chExt cx="2960728" cy="35929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585747" y="2724673"/>
                  <a:ext cx="535061" cy="0"/>
                </a:xfrm>
                <a:prstGeom prst="line">
                  <a:avLst/>
                </a:prstGeom>
                <a:ln w="38100" cap="rnd" cmpd="sng">
                  <a:solidFill>
                    <a:srgbClr val="2966EB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1119625" y="2365375"/>
                  <a:ext cx="1369575" cy="356647"/>
                </a:xfrm>
                <a:prstGeom prst="line">
                  <a:avLst/>
                </a:prstGeom>
                <a:ln w="38100" cap="rnd" cmpd="sng">
                  <a:solidFill>
                    <a:srgbClr val="2966EB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486025" y="2365375"/>
                  <a:ext cx="1060450" cy="0"/>
                </a:xfrm>
                <a:prstGeom prst="line">
                  <a:avLst/>
                </a:prstGeom>
                <a:ln w="38100" cap="rnd" cmpd="sng">
                  <a:solidFill>
                    <a:srgbClr val="2966EB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1048403" y="6119700"/>
                <a:ext cx="3146431" cy="530697"/>
                <a:chOff x="577273" y="2257672"/>
                <a:chExt cx="2969202" cy="500804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577273" y="2755515"/>
                  <a:ext cx="2969202" cy="0"/>
                </a:xfrm>
                <a:prstGeom prst="line">
                  <a:avLst/>
                </a:prstGeom>
                <a:ln w="19050" cap="rnd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577273" y="2257672"/>
                  <a:ext cx="0" cy="497843"/>
                </a:xfrm>
                <a:prstGeom prst="line">
                  <a:avLst/>
                </a:prstGeom>
                <a:ln w="19050" cap="rnd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1120808" y="2687909"/>
                  <a:ext cx="0" cy="67606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1654686" y="2690870"/>
                  <a:ext cx="0" cy="67606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2193392" y="2687909"/>
                  <a:ext cx="0" cy="67606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2731566" y="2687909"/>
                  <a:ext cx="0" cy="67606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3270273" y="2690870"/>
                  <a:ext cx="0" cy="67606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2" name="Picture 61" descr="latex-image-1.pdf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191" y="6127631"/>
                <a:ext cx="180264" cy="139295"/>
              </a:xfrm>
              <a:prstGeom prst="rect">
                <a:avLst/>
              </a:prstGeom>
            </p:spPr>
          </p:pic>
        </p:grpSp>
        <p:cxnSp>
          <p:nvCxnSpPr>
            <p:cNvPr id="88" name="Straight Connector 87"/>
            <p:cNvCxnSpPr/>
            <p:nvPr/>
          </p:nvCxnSpPr>
          <p:spPr>
            <a:xfrm>
              <a:off x="6868183" y="6545332"/>
              <a:ext cx="217242" cy="0"/>
            </a:xfrm>
            <a:prstGeom prst="line">
              <a:avLst/>
            </a:prstGeom>
            <a:ln w="38100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TextBox 91"/>
          <p:cNvSpPr txBox="1"/>
          <p:nvPr/>
        </p:nvSpPr>
        <p:spPr>
          <a:xfrm>
            <a:off x="4751727" y="1755470"/>
            <a:ext cx="346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Segmenter’s</a:t>
            </a:r>
            <a:r>
              <a:rPr lang="en-US" dirty="0" smtClean="0"/>
              <a:t> DSC on T subjects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922647" y="1748674"/>
            <a:ext cx="367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Domain Discriminator’s Accuracy</a:t>
            </a:r>
            <a:endParaRPr lang="en-US" dirty="0"/>
          </a:p>
        </p:txBody>
      </p: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62" y="6226719"/>
            <a:ext cx="2986976" cy="3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3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up ML adoption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793967" y="1403462"/>
            <a:ext cx="4187217" cy="2924319"/>
            <a:chOff x="4793967" y="1403462"/>
            <a:chExt cx="4187217" cy="2924319"/>
          </a:xfrm>
        </p:grpSpPr>
        <p:sp>
          <p:nvSpPr>
            <p:cNvPr id="31" name="Rectangle 30"/>
            <p:cNvSpPr/>
            <p:nvPr/>
          </p:nvSpPr>
          <p:spPr>
            <a:xfrm>
              <a:off x="4793968" y="1426959"/>
              <a:ext cx="4187216" cy="28609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793967" y="1403462"/>
              <a:ext cx="4181273" cy="2924319"/>
              <a:chOff x="437405" y="2173776"/>
              <a:chExt cx="4811673" cy="3365207"/>
            </a:xfrm>
          </p:grpSpPr>
          <p:pic>
            <p:nvPicPr>
              <p:cNvPr id="5" name="Picture 4" descr="Screen Shot 2017-06-07 at 20.56.27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405" y="2173776"/>
                <a:ext cx="4811673" cy="1968033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758501" y="4157685"/>
                <a:ext cx="2436451" cy="1381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/>
                  <a:t>“…the main problem was that the </a:t>
                </a:r>
                <a:r>
                  <a:rPr lang="en-US" sz="1200" u="sng" dirty="0" smtClean="0"/>
                  <a:t>data</a:t>
                </a:r>
                <a:r>
                  <a:rPr lang="en-US" sz="1200" dirty="0" smtClean="0"/>
                  <a:t> the project used to establish standard of attractiveness </a:t>
                </a:r>
                <a:r>
                  <a:rPr lang="en-US" sz="1200" u="sng" dirty="0" smtClean="0"/>
                  <a:t>did not include enough minorities</a:t>
                </a:r>
                <a:r>
                  <a:rPr lang="en-US" sz="1200" dirty="0" smtClean="0"/>
                  <a:t>.”</a:t>
                </a:r>
              </a:p>
              <a:p>
                <a:pPr algn="r"/>
                <a:r>
                  <a:rPr lang="en-US" sz="1200" dirty="0" smtClean="0"/>
                  <a:t>- The Guardian (</a:t>
                </a:r>
                <a:r>
                  <a:rPr lang="en-US" sz="1200" dirty="0" smtClean="0">
                    <a:hlinkClick r:id="rId4"/>
                  </a:rPr>
                  <a:t>url</a:t>
                </a:r>
                <a:r>
                  <a:rPr lang="en-US" sz="1200" dirty="0" smtClean="0"/>
                  <a:t>)</a:t>
                </a:r>
                <a:endParaRPr lang="en-US" sz="1200" dirty="0"/>
              </a:p>
            </p:txBody>
          </p:sp>
          <p:pic>
            <p:nvPicPr>
              <p:cNvPr id="6" name="Picture 5" descr="Screen Shot 2017-06-07 at 21.01.12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406" y="4152634"/>
                <a:ext cx="2225507" cy="1334976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2328623" y="2754255"/>
            <a:ext cx="2233408" cy="3956158"/>
            <a:chOff x="2375355" y="1488431"/>
            <a:chExt cx="1814596" cy="3214293"/>
          </a:xfrm>
        </p:grpSpPr>
        <p:grpSp>
          <p:nvGrpSpPr>
            <p:cNvPr id="30" name="Group 29"/>
            <p:cNvGrpSpPr/>
            <p:nvPr/>
          </p:nvGrpSpPr>
          <p:grpSpPr>
            <a:xfrm>
              <a:off x="2375355" y="1488431"/>
              <a:ext cx="1814596" cy="3214293"/>
              <a:chOff x="3244389" y="1404862"/>
              <a:chExt cx="1668850" cy="3214293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244389" y="1404862"/>
                <a:ext cx="1668850" cy="32142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  <a:effectLst/>
              <a:scene3d>
                <a:camera prst="orthographicFront">
                  <a:rot lat="0" lon="0" rev="0"/>
                </a:camera>
                <a:lightRig rig="twoPt" dir="tl"/>
              </a:scene3d>
              <a:sp3d prstMaterial="softEdg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249538" y="1477847"/>
                <a:ext cx="1663701" cy="2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50000"/>
                  </a:lnSpc>
                </a:pPr>
                <a:r>
                  <a:rPr lang="en-US" sz="1600" dirty="0" smtClean="0"/>
                  <a:t>Deployment</a:t>
                </a:r>
                <a:endParaRPr lang="en-US" sz="1600" dirty="0"/>
              </a:p>
            </p:txBody>
          </p:sp>
        </p:grpSp>
        <p:pic>
          <p:nvPicPr>
            <p:cNvPr id="21" name="Picture 20" descr="C6UHAZU7_3d_bad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17" r="30546" b="26505"/>
            <a:stretch/>
          </p:blipFill>
          <p:spPr>
            <a:xfrm>
              <a:off x="2380504" y="1797378"/>
              <a:ext cx="1809447" cy="2904959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734409" y="2075696"/>
            <a:ext cx="141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…in the lab.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68279" y="2754295"/>
            <a:ext cx="2054024" cy="3956159"/>
            <a:chOff x="3244389" y="1404862"/>
            <a:chExt cx="1668850" cy="3214293"/>
          </a:xfrm>
        </p:grpSpPr>
        <p:grpSp>
          <p:nvGrpSpPr>
            <p:cNvPr id="28" name="Group 27"/>
            <p:cNvGrpSpPr/>
            <p:nvPr/>
          </p:nvGrpSpPr>
          <p:grpSpPr>
            <a:xfrm>
              <a:off x="3244389" y="1404862"/>
              <a:ext cx="1668850" cy="3214293"/>
              <a:chOff x="3804852" y="1404862"/>
              <a:chExt cx="1668850" cy="321429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804852" y="1404862"/>
                <a:ext cx="1668850" cy="32142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prstDash val="dash"/>
              </a:ln>
              <a:effectLst/>
              <a:scene3d>
                <a:camera prst="orthographicFront">
                  <a:rot lat="0" lon="0" rev="0"/>
                </a:camera>
                <a:lightRig rig="twoPt" dir="tl"/>
              </a:scene3d>
              <a:sp3d prstMaterial="softEdg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6" name="Picture 15" descr="c011_3d_gt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87" t="5820" r="29881" b="9918"/>
              <a:stretch/>
            </p:blipFill>
            <p:spPr>
              <a:xfrm>
                <a:off x="3807879" y="1717827"/>
                <a:ext cx="1663702" cy="2901287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3249538" y="1477847"/>
              <a:ext cx="1663701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sz="1600" dirty="0" smtClean="0"/>
                <a:t>Lab</a:t>
              </a:r>
              <a:endParaRPr lang="en-US" sz="1600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68611" y="2075696"/>
            <a:ext cx="141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…well...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4616" y="1662886"/>
            <a:ext cx="4387415" cy="4188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smtClean="0"/>
              <a:t>(Deep?) Machine Learning performs well!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788024" y="4632676"/>
            <a:ext cx="4187216" cy="2077261"/>
            <a:chOff x="4788024" y="4441587"/>
            <a:chExt cx="4187216" cy="2077261"/>
          </a:xfrm>
        </p:grpSpPr>
        <p:sp>
          <p:nvSpPr>
            <p:cNvPr id="34" name="Rectangle 33"/>
            <p:cNvSpPr/>
            <p:nvPr/>
          </p:nvSpPr>
          <p:spPr>
            <a:xfrm>
              <a:off x="4788024" y="4450993"/>
              <a:ext cx="4187216" cy="2067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788024" y="4441587"/>
              <a:ext cx="4187216" cy="2023777"/>
              <a:chOff x="4788024" y="4601506"/>
              <a:chExt cx="4187216" cy="202377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788024" y="4601506"/>
                <a:ext cx="4187216" cy="2023777"/>
                <a:chOff x="4884798" y="4575204"/>
                <a:chExt cx="3597634" cy="1738816"/>
              </a:xfrm>
            </p:grpSpPr>
            <p:pic>
              <p:nvPicPr>
                <p:cNvPr id="26" name="Picture 25" descr="Screen Shot 2017-06-08 at 16.58.46.png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000" t="46588" r="388" b="209"/>
                <a:stretch/>
              </p:blipFill>
              <p:spPr>
                <a:xfrm>
                  <a:off x="4885488" y="5183743"/>
                  <a:ext cx="1737410" cy="1130277"/>
                </a:xfrm>
                <a:prstGeom prst="rect">
                  <a:avLst/>
                </a:prstGeom>
              </p:spPr>
            </p:pic>
            <p:pic>
              <p:nvPicPr>
                <p:cNvPr id="9" name="Picture 8" descr="title.png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072" b="23187"/>
                <a:stretch/>
              </p:blipFill>
              <p:spPr>
                <a:xfrm>
                  <a:off x="4884798" y="4575204"/>
                  <a:ext cx="3597634" cy="589463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/>
              <p:cNvSpPr txBox="1"/>
              <p:nvPr/>
            </p:nvSpPr>
            <p:spPr>
              <a:xfrm>
                <a:off x="6810965" y="5399375"/>
                <a:ext cx="216427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/>
                  <a:t>“You would think that Nikon, being a Japanese company, would have </a:t>
                </a:r>
                <a:r>
                  <a:rPr lang="en-US" sz="1200" u="sng" dirty="0" smtClean="0"/>
                  <a:t>designed this with Asian eyes in mind</a:t>
                </a:r>
                <a:r>
                  <a:rPr lang="en-US" sz="1200" dirty="0" smtClean="0"/>
                  <a:t>.”</a:t>
                </a:r>
              </a:p>
              <a:p>
                <a:pPr algn="r"/>
                <a:r>
                  <a:rPr lang="en-US" sz="1200" dirty="0" smtClean="0"/>
                  <a:t>- Random commenter(</a:t>
                </a:r>
                <a:r>
                  <a:rPr lang="en-US" sz="1200" dirty="0" smtClean="0">
                    <a:hlinkClick r:id="rId10"/>
                  </a:rPr>
                  <a:t>url</a:t>
                </a:r>
                <a:r>
                  <a:rPr lang="en-US" sz="1200" dirty="0" smtClean="0"/>
                  <a:t>)</a:t>
                </a:r>
                <a:endParaRPr lang="en-US" sz="12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7460074" y="68203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5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Analysis: Depth of adaptation</a:t>
            </a:r>
            <a:endParaRPr lang="en-US" dirty="0"/>
          </a:p>
        </p:txBody>
      </p:sp>
      <p:pic>
        <p:nvPicPr>
          <p:cNvPr id="9" name="Content Placeholder 8" descr="depthAccuracy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66" b="-9266"/>
          <a:stretch>
            <a:fillRect/>
          </a:stretch>
        </p:blipFill>
        <p:spPr>
          <a:xfrm>
            <a:off x="163016" y="1951176"/>
            <a:ext cx="8780632" cy="1377067"/>
          </a:xfrm>
        </p:spPr>
      </p:pic>
      <p:sp>
        <p:nvSpPr>
          <p:cNvPr id="2" name="TextBox 1"/>
          <p:cNvSpPr txBox="1"/>
          <p:nvPr/>
        </p:nvSpPr>
        <p:spPr>
          <a:xfrm>
            <a:off x="85650" y="4473994"/>
            <a:ext cx="8744117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/>
              <a:t>Findings</a:t>
            </a:r>
            <a:r>
              <a:rPr lang="en-US" dirty="0" smtClean="0"/>
              <a:t>:</a:t>
            </a:r>
          </a:p>
          <a:p>
            <a:pPr marL="291600" indent="-291600">
              <a:lnSpc>
                <a:spcPct val="120000"/>
              </a:lnSpc>
              <a:buAutoNum type="romanUcPeriod"/>
            </a:pPr>
            <a:r>
              <a:rPr lang="en-US" dirty="0" smtClean="0"/>
              <a:t>Early/middle layers </a:t>
            </a:r>
            <a:r>
              <a:rPr lang="en-US" i="1" u="sng" dirty="0" smtClean="0"/>
              <a:t>are</a:t>
            </a:r>
            <a:r>
              <a:rPr lang="en-US" dirty="0" smtClean="0"/>
              <a:t> </a:t>
            </a:r>
            <a:r>
              <a:rPr lang="en-US" i="1" dirty="0" smtClean="0"/>
              <a:t>subject to domain shift</a:t>
            </a:r>
            <a:r>
              <a:rPr lang="en-US" dirty="0" smtClean="0"/>
              <a:t>.</a:t>
            </a:r>
          </a:p>
          <a:p>
            <a:pPr marL="59760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Opposite to popular belief </a:t>
            </a:r>
            <a:r>
              <a:rPr lang="en-US" dirty="0"/>
              <a:t>[</a:t>
            </a:r>
            <a:r>
              <a:rPr lang="en-US" dirty="0" err="1"/>
              <a:t>Ganin</a:t>
            </a:r>
            <a:r>
              <a:rPr lang="en-US" dirty="0"/>
              <a:t> JMLR’16, Long ICML’15</a:t>
            </a:r>
            <a:r>
              <a:rPr lang="en-US" dirty="0" smtClean="0"/>
              <a:t>].</a:t>
            </a:r>
          </a:p>
          <a:p>
            <a:pPr marL="291600" indent="-291600">
              <a:lnSpc>
                <a:spcPct val="120000"/>
              </a:lnSpc>
              <a:buFont typeface="+mj-lt"/>
              <a:buAutoNum type="romanUcPeriod"/>
            </a:pPr>
            <a:r>
              <a:rPr lang="en-US" dirty="0" smtClean="0"/>
              <a:t>Multiple connections at various depths perform better.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13097" y="2503232"/>
            <a:ext cx="2308836" cy="199325"/>
          </a:xfrm>
          <a:prstGeom prst="roundRect">
            <a:avLst/>
          </a:prstGeom>
          <a:noFill/>
          <a:ln w="19050" cmpd="sng">
            <a:solidFill>
              <a:srgbClr val="C20202"/>
            </a:solidFill>
            <a:prstDash val="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3747" y="1747173"/>
            <a:ext cx="877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Accuracy of </a:t>
            </a:r>
            <a:r>
              <a:rPr lang="en-US" sz="1600" dirty="0" err="1" smtClean="0">
                <a:latin typeface="Helvetica"/>
                <a:cs typeface="Helvetica"/>
              </a:rPr>
              <a:t>segmenter</a:t>
            </a:r>
            <a:r>
              <a:rPr lang="en-US" sz="1600" dirty="0" smtClean="0">
                <a:latin typeface="Helvetica"/>
                <a:cs typeface="Helvetica"/>
              </a:rPr>
              <a:t> on T, when domain discriminator is connected at different depths.</a:t>
            </a:r>
            <a:endParaRPr lang="en-US" sz="1600" dirty="0">
              <a:latin typeface="Helvetica"/>
              <a:cs typeface="Helvetica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935287" y="3429530"/>
            <a:ext cx="2008361" cy="2462637"/>
            <a:chOff x="6933826" y="1309216"/>
            <a:chExt cx="2008361" cy="2462637"/>
          </a:xfrm>
        </p:grpSpPr>
        <p:grpSp>
          <p:nvGrpSpPr>
            <p:cNvPr id="6" name="Group 5"/>
            <p:cNvGrpSpPr/>
            <p:nvPr/>
          </p:nvGrpSpPr>
          <p:grpSpPr>
            <a:xfrm>
              <a:off x="6933826" y="1309216"/>
              <a:ext cx="2008361" cy="2462637"/>
              <a:chOff x="4751727" y="1748674"/>
              <a:chExt cx="3464991" cy="424874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751727" y="1748674"/>
                <a:ext cx="3464991" cy="42487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chemeClr val="tx1"/>
                </a:solidFill>
                <a:prstDash val="dash"/>
              </a:ln>
              <a:effectLst/>
              <a:scene3d>
                <a:camera prst="orthographicFront">
                  <a:rot lat="0" lon="0" rev="0"/>
                </a:camera>
                <a:lightRig rig="twoPt" dir="tl"/>
              </a:scene3d>
              <a:sp3d prstMaterial="softEdg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51727" y="1755470"/>
                <a:ext cx="3464991" cy="42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err="1" smtClean="0"/>
                  <a:t>Segmenter’s</a:t>
                </a:r>
                <a:r>
                  <a:rPr lang="en-US" sz="1000" dirty="0" smtClean="0"/>
                  <a:t> DSC on T subjects</a:t>
                </a:r>
                <a:endParaRPr lang="en-US" sz="1000" dirty="0"/>
              </a:p>
            </p:txBody>
          </p:sp>
          <p:pic>
            <p:nvPicPr>
              <p:cNvPr id="22" name="Picture 21" descr="dsc8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2250" y="2138331"/>
                <a:ext cx="3464468" cy="3859089"/>
              </a:xfrm>
              <a:prstGeom prst="rect">
                <a:avLst/>
              </a:prstGeom>
            </p:spPr>
          </p:pic>
        </p:grpSp>
        <p:cxnSp>
          <p:nvCxnSpPr>
            <p:cNvPr id="26" name="Straight Connector 25"/>
            <p:cNvCxnSpPr/>
            <p:nvPr/>
          </p:nvCxnSpPr>
          <p:spPr>
            <a:xfrm>
              <a:off x="7163138" y="1717040"/>
              <a:ext cx="1741804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olid"/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440986" y="3505029"/>
            <a:ext cx="122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Upper bound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550444" y="3837354"/>
            <a:ext cx="1269927" cy="0"/>
          </a:xfrm>
          <a:prstGeom prst="straightConnector1">
            <a:avLst/>
          </a:prstGeom>
          <a:ln w="28575" cmpd="sng">
            <a:solidFill>
              <a:srgbClr val="C2020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88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070240" y="1309363"/>
            <a:ext cx="6912768" cy="3559797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  <a:prstDash val="dash"/>
          </a:ln>
          <a:effectLst/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Analysis: Strength of adaptation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32" y="1330886"/>
            <a:ext cx="2511118" cy="3196482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50" y="1328901"/>
            <a:ext cx="2521168" cy="3196482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6"/>
          <a:stretch/>
        </p:blipFill>
        <p:spPr>
          <a:xfrm>
            <a:off x="6182808" y="2349544"/>
            <a:ext cx="1800200" cy="189389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164493" y="4519584"/>
            <a:ext cx="2511957" cy="325890"/>
            <a:chOff x="633805" y="4519584"/>
            <a:chExt cx="2511957" cy="325890"/>
          </a:xfrm>
        </p:grpSpPr>
        <p:sp>
          <p:nvSpPr>
            <p:cNvPr id="11" name="Rectangle 10"/>
            <p:cNvSpPr/>
            <p:nvPr/>
          </p:nvSpPr>
          <p:spPr>
            <a:xfrm>
              <a:off x="633805" y="4519584"/>
              <a:ext cx="2511957" cy="32589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chemeClr val="tx1"/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2162" y="4523916"/>
              <a:ext cx="2477409" cy="31775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940886" y="4637854"/>
              <a:ext cx="2140546" cy="159920"/>
              <a:chOff x="585747" y="2365375"/>
              <a:chExt cx="2960728" cy="359298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585747" y="2724673"/>
                <a:ext cx="535061" cy="0"/>
              </a:xfrm>
              <a:prstGeom prst="line">
                <a:avLst/>
              </a:prstGeom>
              <a:ln w="38100" cap="rnd" cmpd="sng">
                <a:solidFill>
                  <a:srgbClr val="2966E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1119625" y="2365375"/>
                <a:ext cx="1369575" cy="356647"/>
              </a:xfrm>
              <a:prstGeom prst="line">
                <a:avLst/>
              </a:prstGeom>
              <a:ln w="38100" cap="rnd" cmpd="sng">
                <a:solidFill>
                  <a:srgbClr val="2966E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2486025" y="2365375"/>
                <a:ext cx="1060450" cy="0"/>
              </a:xfrm>
              <a:prstGeom prst="line">
                <a:avLst/>
              </a:prstGeom>
              <a:ln w="38100" cap="rnd" cmpd="sng">
                <a:solidFill>
                  <a:srgbClr val="2966E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934759" y="4544917"/>
              <a:ext cx="2146672" cy="278059"/>
              <a:chOff x="577273" y="2257672"/>
              <a:chExt cx="2969202" cy="50080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577273" y="2755515"/>
                <a:ext cx="296920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577273" y="2257672"/>
                <a:ext cx="0" cy="497843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1120808" y="2687909"/>
                <a:ext cx="0" cy="67606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1654686" y="2690870"/>
                <a:ext cx="0" cy="67606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2193392" y="2687909"/>
                <a:ext cx="0" cy="67606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2731566" y="2687909"/>
                <a:ext cx="0" cy="67606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270273" y="2690870"/>
                <a:ext cx="0" cy="67606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81" y="4543690"/>
              <a:ext cx="192094" cy="14843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266002" y="1738923"/>
            <a:ext cx="1640456" cy="532990"/>
            <a:chOff x="5735314" y="1709616"/>
            <a:chExt cx="1640456" cy="532990"/>
          </a:xfrm>
        </p:grpSpPr>
        <p:sp>
          <p:nvSpPr>
            <p:cNvPr id="37" name="Rectangle 36"/>
            <p:cNvSpPr/>
            <p:nvPr/>
          </p:nvSpPr>
          <p:spPr>
            <a:xfrm>
              <a:off x="5735314" y="1709616"/>
              <a:ext cx="1640456" cy="53299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chemeClr val="tx1"/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54852" y="1719385"/>
              <a:ext cx="1620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Drop &gt; -1% DSC</a:t>
              </a:r>
            </a:p>
            <a:p>
              <a:r>
                <a:rPr lang="en-US" sz="1400" dirty="0" smtClean="0"/>
                <a:t>for  </a:t>
              </a:r>
              <a:endParaRPr lang="en-US" sz="1400" dirty="0"/>
            </a:p>
          </p:txBody>
        </p:sp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399" y="1976511"/>
              <a:ext cx="1228490" cy="21853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18948" y="5141480"/>
            <a:ext cx="790924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Strongly countering discriminator does not guarantee better performance T:</a:t>
            </a:r>
          </a:p>
          <a:p>
            <a:pPr marL="400050" indent="-400050">
              <a:spcBef>
                <a:spcPts val="600"/>
              </a:spcBef>
              <a:buAutoNum type="romanUcPeriod"/>
            </a:pPr>
            <a:r>
              <a:rPr lang="en-US" dirty="0" smtClean="0"/>
              <a:t>Poor discriminator returns low quality adversarial gradients. </a:t>
            </a:r>
          </a:p>
          <a:p>
            <a:pPr marL="400050" indent="-400050">
              <a:spcBef>
                <a:spcPts val="600"/>
              </a:spcBef>
              <a:buAutoNum type="romanUcPeriod"/>
            </a:pPr>
            <a:r>
              <a:rPr lang="en-US" dirty="0" smtClean="0"/>
              <a:t>Invariance causes information loss.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Trade-off with quality of learnt classifier [Ben-David NIPS’06].</a:t>
            </a:r>
          </a:p>
        </p:txBody>
      </p:sp>
    </p:spTree>
    <p:extLst>
      <p:ext uri="{BB962C8B-B14F-4D97-AF65-F5344CB8AC3E}">
        <p14:creationId xmlns:p14="http://schemas.microsoft.com/office/powerpoint/2010/main" val="310170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6384" y="1408319"/>
            <a:ext cx="8783884" cy="2563751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tx1"/>
            </a:solidFill>
            <a:prstDash val="dash"/>
          </a:ln>
          <a:effectLst/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DA </a:t>
            </a:r>
            <a:r>
              <a:rPr lang="en-US" dirty="0" err="1" smtClean="0"/>
              <a:t>vs</a:t>
            </a:r>
            <a:r>
              <a:rPr lang="en-US" dirty="0" smtClean="0"/>
              <a:t> GAN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5" y="1639511"/>
            <a:ext cx="1832431" cy="2332559"/>
          </a:xfrm>
        </p:spPr>
      </p:pic>
      <p:sp>
        <p:nvSpPr>
          <p:cNvPr id="2" name="TextBox 1"/>
          <p:cNvSpPr txBox="1"/>
          <p:nvPr/>
        </p:nvSpPr>
        <p:spPr>
          <a:xfrm>
            <a:off x="548705" y="4300095"/>
            <a:ext cx="7833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Adversarial discriminato</a:t>
            </a:r>
            <a:r>
              <a:rPr lang="en-US" dirty="0" smtClean="0"/>
              <a:t>r:</a:t>
            </a:r>
          </a:p>
          <a:p>
            <a:r>
              <a:rPr lang="en-US" dirty="0" smtClean="0"/>
              <a:t>UDA:	Easily countered in our UDA settings.</a:t>
            </a:r>
          </a:p>
          <a:p>
            <a:r>
              <a:rPr lang="en-US" dirty="0" smtClean="0"/>
              <a:t>GAN:	Too strong to counter (real/fake image easy task?).</a:t>
            </a:r>
            <a:endParaRPr lang="en-US" dirty="0"/>
          </a:p>
        </p:txBody>
      </p:sp>
      <p:pic>
        <p:nvPicPr>
          <p:cNvPr id="6" name="Picture 5" descr="d_hi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69" y="1926617"/>
            <a:ext cx="6461135" cy="1888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0718" y="1672082"/>
            <a:ext cx="66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"/>
                <a:cs typeface="Helvetica"/>
              </a:rPr>
              <a:t>Discriminator’s accuracy in a GAN during training.</a:t>
            </a:r>
            <a:r>
              <a:rPr lang="en-US" sz="1400" dirty="0">
                <a:latin typeface="Helvetica"/>
                <a:cs typeface="Helvetica"/>
              </a:rPr>
              <a:t> </a:t>
            </a:r>
            <a:r>
              <a:rPr lang="en-US" sz="1400" dirty="0" smtClean="0">
                <a:latin typeface="Helvetica"/>
                <a:cs typeface="Helvetica"/>
              </a:rPr>
              <a:t>(From: </a:t>
            </a:r>
            <a:r>
              <a:rPr lang="en-US" sz="1400" dirty="0" smtClean="0">
                <a:latin typeface="Helvetica"/>
                <a:cs typeface="Helvetica"/>
                <a:hlinkClick r:id="rId5"/>
              </a:rPr>
              <a:t>carpedm20/DCGAN</a:t>
            </a:r>
            <a:r>
              <a:rPr lang="en-US" sz="1400" dirty="0" smtClean="0">
                <a:latin typeface="Helvetica"/>
                <a:cs typeface="Helvetica"/>
              </a:rPr>
              <a:t>)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704" y="5388548"/>
            <a:ext cx="83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Different issues:</a:t>
            </a:r>
          </a:p>
          <a:p>
            <a:r>
              <a:rPr lang="en-US" dirty="0" smtClean="0"/>
              <a:t>UDA: 	How to improve D for better gradients? (Multi-connected, etc…)</a:t>
            </a:r>
          </a:p>
          <a:p>
            <a:r>
              <a:rPr lang="en-US" dirty="0" smtClean="0"/>
              <a:t>GAN: 	How to avoid            saturating. (WGAN, etc…)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90" y="5993023"/>
            <a:ext cx="571732" cy="2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8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75162" y="4193357"/>
            <a:ext cx="8779991" cy="2360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Future investigations</a:t>
            </a:r>
            <a:r>
              <a:rPr lang="en-US" dirty="0" smtClean="0"/>
              <a:t>:</a:t>
            </a:r>
          </a:p>
          <a:p>
            <a:r>
              <a:rPr lang="en-US" dirty="0"/>
              <a:t>How to devise </a:t>
            </a:r>
            <a:r>
              <a:rPr lang="en-US" dirty="0" smtClean="0"/>
              <a:t>stronger </a:t>
            </a:r>
            <a:r>
              <a:rPr lang="en-US" dirty="0"/>
              <a:t>domain </a:t>
            </a:r>
            <a:r>
              <a:rPr lang="en-US" dirty="0" smtClean="0"/>
              <a:t>discriminators?</a:t>
            </a:r>
          </a:p>
          <a:p>
            <a:r>
              <a:rPr lang="en-US" dirty="0" smtClean="0"/>
              <a:t>Can we avoid the trade-off: Invariance </a:t>
            </a:r>
            <a:r>
              <a:rPr lang="en-US" dirty="0" err="1" smtClean="0"/>
              <a:t>Vs</a:t>
            </a:r>
            <a:r>
              <a:rPr lang="en-US" dirty="0" smtClean="0"/>
              <a:t> quality of classifier?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162" y="1639570"/>
            <a:ext cx="8779991" cy="2044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What we’ve learnt:</a:t>
            </a:r>
          </a:p>
          <a:p>
            <a:pPr marL="400050" indent="-400050">
              <a:lnSpc>
                <a:spcPct val="120000"/>
              </a:lnSpc>
              <a:buAutoNum type="romanUcPeriod"/>
            </a:pPr>
            <a:r>
              <a:rPr lang="en-US" sz="2200" dirty="0" smtClean="0"/>
              <a:t>UDA with 3D adversarial networks is feasible and promising.</a:t>
            </a:r>
          </a:p>
          <a:p>
            <a:pPr marL="400050" indent="-400050">
              <a:lnSpc>
                <a:spcPct val="120000"/>
              </a:lnSpc>
              <a:buAutoNum type="romanUcPeriod"/>
            </a:pPr>
            <a:r>
              <a:rPr lang="en-US" sz="2200" dirty="0" smtClean="0"/>
              <a:t>Multi-connected networks improve performance.</a:t>
            </a:r>
          </a:p>
          <a:p>
            <a:pPr marL="400050" indent="-400050">
              <a:lnSpc>
                <a:spcPct val="120000"/>
              </a:lnSpc>
              <a:buAutoNum type="romanUcPeriod"/>
            </a:pPr>
            <a:r>
              <a:rPr lang="en-US" sz="2200" dirty="0" smtClean="0"/>
              <a:t>Early layers are subject to domain shift.</a:t>
            </a:r>
          </a:p>
          <a:p>
            <a:pPr marL="400050" indent="-400050">
              <a:lnSpc>
                <a:spcPct val="120000"/>
              </a:lnSpc>
              <a:buAutoNum type="romanUcPeriod"/>
            </a:pPr>
            <a:r>
              <a:rPr lang="en-US" sz="2200" dirty="0" smtClean="0"/>
              <a:t>Adversarials for Domain Adaptation behave differently than GANs! </a:t>
            </a:r>
          </a:p>
        </p:txBody>
      </p:sp>
    </p:spTree>
    <p:extLst>
      <p:ext uri="{BB962C8B-B14F-4D97-AF65-F5344CB8AC3E}">
        <p14:creationId xmlns:p14="http://schemas.microsoft.com/office/powerpoint/2010/main" val="217702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3071" y="1863725"/>
            <a:ext cx="8545286" cy="13395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Unsupervised domain adaptation</a:t>
            </a:r>
            <a:b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in brain lesion segmentation with</a:t>
            </a:r>
            <a:b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adversarial networks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icture 2" descr="CYJAST8K_3d_ba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8" r="30123"/>
          <a:stretch/>
        </p:blipFill>
        <p:spPr>
          <a:xfrm>
            <a:off x="5947269" y="3467973"/>
            <a:ext cx="1534034" cy="3296608"/>
          </a:xfrm>
          <a:prstGeom prst="rect">
            <a:avLst/>
          </a:prstGeom>
        </p:spPr>
      </p:pic>
      <p:pic>
        <p:nvPicPr>
          <p:cNvPr id="4" name="Picture 3" descr="CYJAST8K_3d_adapt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2" r="30179"/>
          <a:stretch/>
        </p:blipFill>
        <p:spPr>
          <a:xfrm>
            <a:off x="7505611" y="3467972"/>
            <a:ext cx="1531766" cy="329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1577" y="3276160"/>
            <a:ext cx="1534034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600" i="1" dirty="0" smtClean="0"/>
              <a:t>Baseline</a:t>
            </a:r>
            <a:endParaRPr lang="en-US"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443634" y="3276160"/>
            <a:ext cx="1596011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600" i="1" dirty="0" smtClean="0"/>
              <a:t>With adaptation</a:t>
            </a:r>
            <a:endParaRPr lang="en-US" sz="1600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130605" y="3852227"/>
            <a:ext cx="806400" cy="1121120"/>
            <a:chOff x="3179533" y="694770"/>
            <a:chExt cx="831940" cy="1051480"/>
          </a:xfrm>
        </p:grpSpPr>
        <p:pic>
          <p:nvPicPr>
            <p:cNvPr id="8" name="Picture 7" descr="PNGPIX-COM-Microsoft-Logo-PNG-Transparent-1.png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11"/>
            <a:stretch/>
          </p:blipFill>
          <p:spPr>
            <a:xfrm>
              <a:off x="3179534" y="1535625"/>
              <a:ext cx="831939" cy="210625"/>
            </a:xfrm>
            <a:prstGeom prst="rect">
              <a:avLst/>
            </a:prstGeom>
          </p:spPr>
        </p:pic>
        <p:pic>
          <p:nvPicPr>
            <p:cNvPr id="9" name="Picture 8" descr="PNGPIX-COM-Microsoft-Logo-PNG-Transparent-1.png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20" r="25389" b="31286"/>
            <a:stretch/>
          </p:blipFill>
          <p:spPr>
            <a:xfrm>
              <a:off x="3179533" y="694770"/>
              <a:ext cx="831940" cy="893770"/>
            </a:xfrm>
            <a:prstGeom prst="rect">
              <a:avLst/>
            </a:prstGeom>
          </p:spPr>
        </p:pic>
      </p:grpSp>
      <p:pic>
        <p:nvPicPr>
          <p:cNvPr id="10" name="Picture 9" descr="cambridg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973347"/>
            <a:ext cx="1091309" cy="1091309"/>
          </a:xfrm>
          <a:prstGeom prst="rect">
            <a:avLst/>
          </a:prstGeom>
        </p:spPr>
      </p:pic>
      <p:pic>
        <p:nvPicPr>
          <p:cNvPr id="11" name="Picture 10" descr="Biomedia_green_M_IC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4" y="3918364"/>
            <a:ext cx="3703441" cy="218238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21834" y="3609321"/>
            <a:ext cx="2004786" cy="299973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algn="ct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50000"/>
              </a:lnSpc>
            </a:pPr>
            <a:r>
              <a:rPr lang="en-US" sz="1600" i="1" dirty="0" smtClean="0"/>
              <a:t>Acknowledgements:</a:t>
            </a:r>
            <a:endParaRPr lang="en-US" sz="1600" i="1" dirty="0"/>
          </a:p>
        </p:txBody>
      </p:sp>
      <p:pic>
        <p:nvPicPr>
          <p:cNvPr id="13" name="Picture 12" descr="Nvidia_image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42" y="6246283"/>
            <a:ext cx="435428" cy="338182"/>
          </a:xfrm>
          <a:prstGeom prst="rect">
            <a:avLst/>
          </a:prstGeom>
        </p:spPr>
      </p:pic>
      <p:pic>
        <p:nvPicPr>
          <p:cNvPr id="16" name="Picture 15" descr="main-thumb-t-449747-200-vosprwwgrsgxbcuogpvzqfdrnccpscnt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7" b="37857"/>
          <a:stretch/>
        </p:blipFill>
        <p:spPr>
          <a:xfrm>
            <a:off x="1785084" y="6246283"/>
            <a:ext cx="1412566" cy="343053"/>
          </a:xfrm>
          <a:prstGeom prst="rect">
            <a:avLst/>
          </a:prstGeom>
        </p:spPr>
      </p:pic>
      <p:pic>
        <p:nvPicPr>
          <p:cNvPr id="17" name="Picture 16" descr="MITK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75" y="6246283"/>
            <a:ext cx="1024458" cy="406207"/>
          </a:xfrm>
          <a:prstGeom prst="rect">
            <a:avLst/>
          </a:prstGeom>
        </p:spPr>
      </p:pic>
      <p:pic>
        <p:nvPicPr>
          <p:cNvPr id="19" name="Picture 20" descr="Front_Top_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11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9333" y="1280056"/>
            <a:ext cx="8794750" cy="54314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" dirty="0" err="1"/>
              <a:t>Bakas</a:t>
            </a:r>
            <a:r>
              <a:rPr lang="en-US" sz="800" dirty="0"/>
              <a:t> et al, “</a:t>
            </a:r>
            <a:r>
              <a:rPr lang="en-US" sz="800" dirty="0" err="1"/>
              <a:t>GLISTRboost</a:t>
            </a:r>
            <a:r>
              <a:rPr lang="en-US" sz="800" dirty="0"/>
              <a:t>: Combining multimodal MRI segmentation, registration, and biophysical tumor growth </a:t>
            </a:r>
            <a:r>
              <a:rPr lang="en-US" sz="800" dirty="0" err="1"/>
              <a:t>modelling</a:t>
            </a:r>
            <a:r>
              <a:rPr lang="en-US" sz="800" dirty="0"/>
              <a:t> with gradient boosting machines for </a:t>
            </a:r>
            <a:r>
              <a:rPr lang="en-US" sz="800" dirty="0" err="1"/>
              <a:t>glioma</a:t>
            </a:r>
            <a:r>
              <a:rPr lang="en-US" sz="800" dirty="0"/>
              <a:t> segmentation”, </a:t>
            </a:r>
            <a:r>
              <a:rPr lang="en-US" sz="800" dirty="0" err="1"/>
              <a:t>Brainlesion</a:t>
            </a:r>
            <a:r>
              <a:rPr lang="en-US" sz="800" dirty="0"/>
              <a:t>..., </a:t>
            </a:r>
            <a:r>
              <a:rPr lang="en-US" sz="800" dirty="0" smtClean="0"/>
              <a:t>2016</a:t>
            </a:r>
          </a:p>
          <a:p>
            <a:pPr marL="0" indent="0">
              <a:buNone/>
            </a:pPr>
            <a:r>
              <a:rPr lang="en-US" sz="800" dirty="0" smtClean="0"/>
              <a:t>Ben</a:t>
            </a:r>
            <a:r>
              <a:rPr lang="en-US" sz="800" dirty="0"/>
              <a:t>-</a:t>
            </a:r>
            <a:r>
              <a:rPr lang="en-US" sz="800" dirty="0" smtClean="0"/>
              <a:t>David</a:t>
            </a:r>
            <a:r>
              <a:rPr lang="en-US" sz="800" dirty="0"/>
              <a:t> </a:t>
            </a:r>
            <a:r>
              <a:rPr lang="en-US" sz="800" dirty="0" smtClean="0"/>
              <a:t>et al, A </a:t>
            </a:r>
            <a:r>
              <a:rPr lang="en-US" sz="800" dirty="0"/>
              <a:t>theory of learning from different domains. Mach. learning 79(1-2), 151–175 (2010</a:t>
            </a:r>
            <a:r>
              <a:rPr lang="en-US" sz="800" dirty="0" smtClean="0"/>
              <a:t>)</a:t>
            </a:r>
          </a:p>
          <a:p>
            <a:pPr marL="0" indent="0">
              <a:buNone/>
            </a:pPr>
            <a:r>
              <a:rPr lang="en-US" sz="800" dirty="0" smtClean="0"/>
              <a:t>Ben-David, </a:t>
            </a:r>
            <a:r>
              <a:rPr lang="en-US" sz="800" dirty="0"/>
              <a:t>Analysis of representations for domain </a:t>
            </a:r>
            <a:r>
              <a:rPr lang="en-US" sz="800" dirty="0" smtClean="0"/>
              <a:t>adaptation, NIPS, 2006</a:t>
            </a:r>
            <a:endParaRPr lang="en-US" sz="800" dirty="0"/>
          </a:p>
          <a:p>
            <a:pPr marL="0" indent="0">
              <a:buNone/>
            </a:pPr>
            <a:r>
              <a:rPr lang="en-US" sz="800" dirty="0" err="1" smtClean="0"/>
              <a:t>Ciompi</a:t>
            </a:r>
            <a:r>
              <a:rPr lang="en-US" sz="800" dirty="0" smtClean="0"/>
              <a:t> </a:t>
            </a:r>
            <a:r>
              <a:rPr lang="en-US" sz="800" dirty="0"/>
              <a:t>et al, “Automatic </a:t>
            </a:r>
            <a:r>
              <a:rPr lang="en-US" sz="800" dirty="0" err="1"/>
              <a:t>classication</a:t>
            </a:r>
            <a:r>
              <a:rPr lang="en-US" sz="800" dirty="0"/>
              <a:t> of pulmonary </a:t>
            </a:r>
            <a:r>
              <a:rPr lang="en-US" sz="800" dirty="0" err="1"/>
              <a:t>perifissural</a:t>
            </a:r>
            <a:r>
              <a:rPr lang="en-US" sz="800" dirty="0"/>
              <a:t> nodules in computed tomography using an ensemble of 2d views and a convolutional neural network out-of-the-box”, </a:t>
            </a:r>
            <a:r>
              <a:rPr lang="en-US" sz="800" dirty="0" err="1"/>
              <a:t>MedIA</a:t>
            </a:r>
            <a:r>
              <a:rPr lang="en-US" sz="800" dirty="0"/>
              <a:t>, 2015</a:t>
            </a:r>
            <a:r>
              <a:rPr lang="en-US" sz="800" dirty="0" smtClean="0"/>
              <a:t>.</a:t>
            </a:r>
            <a:endParaRPr lang="en-US" sz="800" dirty="0"/>
          </a:p>
          <a:p>
            <a:pPr marL="0" indent="0">
              <a:buNone/>
            </a:pPr>
            <a:r>
              <a:rPr lang="en-US" sz="800" dirty="0" err="1" smtClean="0"/>
              <a:t>Ganin</a:t>
            </a:r>
            <a:r>
              <a:rPr lang="en-US" sz="800" dirty="0" smtClean="0"/>
              <a:t> et al, Domain</a:t>
            </a:r>
            <a:r>
              <a:rPr lang="en-US" sz="800" dirty="0"/>
              <a:t>-adversarial training of neural networks. Journal of Machine Learning Research 17(59), 1–35 (2016</a:t>
            </a:r>
            <a:r>
              <a:rPr lang="en-US" sz="800" dirty="0" smtClean="0"/>
              <a:t>)</a:t>
            </a:r>
          </a:p>
          <a:p>
            <a:pPr marL="0" indent="0">
              <a:buNone/>
            </a:pPr>
            <a:r>
              <a:rPr lang="en-US" sz="800" dirty="0"/>
              <a:t>Goetz et al, “DALSA: Domain Adaptation for Supervised Learning from Sparsely Annotated MR Images”, TMI </a:t>
            </a:r>
            <a:r>
              <a:rPr lang="en-US" sz="800" dirty="0" smtClean="0"/>
              <a:t>2016</a:t>
            </a:r>
            <a:endParaRPr lang="en-US" sz="800" dirty="0"/>
          </a:p>
          <a:p>
            <a:pPr marL="0" indent="0">
              <a:buNone/>
            </a:pPr>
            <a:r>
              <a:rPr lang="en-US" sz="800" dirty="0" err="1" smtClean="0"/>
              <a:t>Goodfellow</a:t>
            </a:r>
            <a:r>
              <a:rPr lang="en-US" sz="800" dirty="0" smtClean="0"/>
              <a:t>, Generative </a:t>
            </a:r>
            <a:r>
              <a:rPr lang="en-US" sz="800" dirty="0"/>
              <a:t>adversarial nets. In: NIPS (2014</a:t>
            </a:r>
            <a:r>
              <a:rPr lang="en-US" sz="800" dirty="0" smtClean="0"/>
              <a:t>)</a:t>
            </a:r>
          </a:p>
          <a:p>
            <a:pPr marL="0" indent="0">
              <a:buNone/>
            </a:pPr>
            <a:r>
              <a:rPr lang="en-US" sz="800" dirty="0" err="1"/>
              <a:t>Heimann</a:t>
            </a:r>
            <a:r>
              <a:rPr lang="en-US" sz="800" dirty="0"/>
              <a:t> et al, Learning without labeling: Domain adaptation for ultrasound transducer localization., MICCAI </a:t>
            </a:r>
            <a:r>
              <a:rPr lang="en-US" sz="800" dirty="0" smtClean="0"/>
              <a:t>2013</a:t>
            </a:r>
          </a:p>
          <a:p>
            <a:pPr marL="0" indent="0">
              <a:buNone/>
            </a:pPr>
            <a:r>
              <a:rPr lang="en-US" sz="800" dirty="0" err="1" smtClean="0"/>
              <a:t>Isola</a:t>
            </a:r>
            <a:r>
              <a:rPr lang="en-US" sz="800" dirty="0" smtClean="0"/>
              <a:t>, </a:t>
            </a:r>
            <a:r>
              <a:rPr lang="en-US" sz="800" dirty="0"/>
              <a:t>Image-to-Image Translation with Conditional Adversarial </a:t>
            </a:r>
            <a:r>
              <a:rPr lang="en-US" sz="800" dirty="0" smtClean="0"/>
              <a:t>Networks, </a:t>
            </a:r>
            <a:r>
              <a:rPr lang="en-US" sz="800" dirty="0" err="1"/>
              <a:t>a</a:t>
            </a:r>
            <a:r>
              <a:rPr lang="en-US" sz="800" dirty="0" err="1" smtClean="0"/>
              <a:t>rXiv</a:t>
            </a:r>
            <a:r>
              <a:rPr lang="en-US" sz="800" dirty="0" smtClean="0"/>
              <a:t> 2016.</a:t>
            </a:r>
            <a:endParaRPr lang="en-US" sz="800" dirty="0"/>
          </a:p>
          <a:p>
            <a:pPr marL="0" indent="0">
              <a:buNone/>
            </a:pPr>
            <a:r>
              <a:rPr lang="en-US" sz="800" dirty="0"/>
              <a:t>Jiang, J.: A literature survey on domain adaptation of statistical classifiers. URL: http://</a:t>
            </a:r>
            <a:r>
              <a:rPr lang="en-US" sz="800" dirty="0" err="1"/>
              <a:t>sifaka</a:t>
            </a:r>
            <a:r>
              <a:rPr lang="en-US" sz="800" dirty="0"/>
              <a:t>. cs. </a:t>
            </a:r>
            <a:r>
              <a:rPr lang="en-US" sz="800" dirty="0" err="1"/>
              <a:t>uiuc</a:t>
            </a:r>
            <a:r>
              <a:rPr lang="en-US" sz="800" dirty="0"/>
              <a:t>. </a:t>
            </a:r>
            <a:r>
              <a:rPr lang="en-US" sz="800" dirty="0" err="1"/>
              <a:t>edu</a:t>
            </a:r>
            <a:r>
              <a:rPr lang="en-US" sz="800" dirty="0"/>
              <a:t>/jiang4/</a:t>
            </a:r>
            <a:r>
              <a:rPr lang="en-US" sz="800" dirty="0" err="1"/>
              <a:t>domainadaptation</a:t>
            </a:r>
            <a:r>
              <a:rPr lang="en-US" sz="800" dirty="0"/>
              <a:t>/survey (2008</a:t>
            </a:r>
            <a:r>
              <a:rPr lang="en-US" sz="800" dirty="0" smtClean="0"/>
              <a:t>)</a:t>
            </a:r>
          </a:p>
          <a:p>
            <a:pPr marL="0" indent="0">
              <a:buNone/>
            </a:pPr>
            <a:r>
              <a:rPr lang="en-US" sz="800" dirty="0"/>
              <a:t>Kamnitsas et al, “Efficient multi-scale 3D CNN with fully connected CRF for accurate brain lesion segmentation”, </a:t>
            </a:r>
            <a:r>
              <a:rPr lang="en-US" sz="800" dirty="0" err="1"/>
              <a:t>MedIA</a:t>
            </a:r>
            <a:r>
              <a:rPr lang="en-US" sz="800" dirty="0"/>
              <a:t>, </a:t>
            </a:r>
            <a:r>
              <a:rPr lang="en-US" sz="800" dirty="0" smtClean="0"/>
              <a:t>2017</a:t>
            </a:r>
            <a:endParaRPr lang="en-US" sz="800" dirty="0"/>
          </a:p>
          <a:p>
            <a:pPr marL="0" indent="0">
              <a:buNone/>
            </a:pPr>
            <a:r>
              <a:rPr lang="en-US" sz="800" dirty="0"/>
              <a:t>Lee, C.Y., </a:t>
            </a:r>
            <a:r>
              <a:rPr lang="en-US" sz="800" dirty="0" err="1"/>
              <a:t>Xie</a:t>
            </a:r>
            <a:r>
              <a:rPr lang="en-US" sz="800" dirty="0"/>
              <a:t>, S., Gallagher, P., Zhang, Z., </a:t>
            </a:r>
            <a:r>
              <a:rPr lang="en-US" sz="800" dirty="0" err="1"/>
              <a:t>Tu</a:t>
            </a:r>
            <a:r>
              <a:rPr lang="en-US" sz="800" dirty="0"/>
              <a:t>, Z.: Deeply-supervised nets. In: AISTATS. vol. 2, p. 6 (2015</a:t>
            </a:r>
            <a:r>
              <a:rPr lang="en-US" sz="800" dirty="0" smtClean="0"/>
              <a:t>)</a:t>
            </a:r>
            <a:endParaRPr lang="en-US" sz="800" dirty="0"/>
          </a:p>
          <a:p>
            <a:pPr marL="0" indent="0">
              <a:buNone/>
            </a:pPr>
            <a:r>
              <a:rPr lang="en-US" sz="800" dirty="0"/>
              <a:t>Long, M., Cao, </a:t>
            </a:r>
            <a:r>
              <a:rPr lang="en-US" sz="800" dirty="0" err="1"/>
              <a:t>Y.,Wang</a:t>
            </a:r>
            <a:r>
              <a:rPr lang="en-US" sz="800" dirty="0"/>
              <a:t>, J., Jordan, M.: Learning transferable features with deep adaptation networks. In: ICML (2015</a:t>
            </a:r>
            <a:r>
              <a:rPr lang="en-US" sz="800" dirty="0" smtClean="0"/>
              <a:t>)</a:t>
            </a:r>
          </a:p>
          <a:p>
            <a:pPr marL="0" indent="0">
              <a:buNone/>
            </a:pPr>
            <a:r>
              <a:rPr lang="en-US" sz="800" dirty="0"/>
              <a:t>Maier et al, “ISLES 2015 - A public evaluation benchmark for ischemic stroke lesion segmentation from multispectral MRI”, </a:t>
            </a:r>
            <a:r>
              <a:rPr lang="en-US" sz="800" dirty="0" err="1"/>
              <a:t>MedIA</a:t>
            </a:r>
            <a:r>
              <a:rPr lang="en-US" sz="800" dirty="0"/>
              <a:t>, 2017</a:t>
            </a:r>
            <a:r>
              <a:rPr lang="en-US" sz="800" dirty="0" smtClean="0"/>
              <a:t>.</a:t>
            </a:r>
          </a:p>
          <a:p>
            <a:pPr marL="0" indent="0">
              <a:buNone/>
            </a:pPr>
            <a:r>
              <a:rPr lang="en-US" sz="800" dirty="0" err="1"/>
              <a:t>Moeskops</a:t>
            </a:r>
            <a:r>
              <a:rPr lang="en-US" sz="800" dirty="0"/>
              <a:t> et al, “Deep learning for multi-task medical image segmentation in multiple modalities.”, MICCAI </a:t>
            </a:r>
            <a:r>
              <a:rPr lang="en-US" sz="800" dirty="0" smtClean="0"/>
              <a:t>2016</a:t>
            </a:r>
          </a:p>
          <a:p>
            <a:pPr marL="0" indent="0">
              <a:buNone/>
            </a:pPr>
            <a:r>
              <a:rPr lang="en-US" sz="800" dirty="0" smtClean="0"/>
              <a:t>Pan</a:t>
            </a:r>
            <a:r>
              <a:rPr lang="en-US" sz="800" dirty="0"/>
              <a:t>, S.J., Yang, Q.: A survey on transfer learning. IEEE Transactions on knowledge and data engineering 22(10), 1345–1359 (2010</a:t>
            </a:r>
            <a:r>
              <a:rPr lang="en-US" sz="800" dirty="0" smtClean="0"/>
              <a:t>)</a:t>
            </a:r>
            <a:endParaRPr lang="en-US" sz="800" dirty="0"/>
          </a:p>
          <a:p>
            <a:pPr marL="0" indent="0">
              <a:buNone/>
            </a:pPr>
            <a:r>
              <a:rPr lang="en-US" sz="800" dirty="0"/>
              <a:t>Peres et al, “Brain Tumor Segmentation using Convolutional Neural Networks in MRI Images”, TMI, </a:t>
            </a:r>
            <a:r>
              <a:rPr lang="en-US" sz="800" dirty="0" smtClean="0"/>
              <a:t>2016</a:t>
            </a:r>
          </a:p>
          <a:p>
            <a:pPr marL="0" indent="0">
              <a:buNone/>
            </a:pPr>
            <a:r>
              <a:rPr lang="en-US" sz="800" dirty="0" err="1" smtClean="0"/>
              <a:t>Shenton</a:t>
            </a:r>
            <a:r>
              <a:rPr lang="en-US" sz="800" dirty="0"/>
              <a:t> </a:t>
            </a:r>
            <a:r>
              <a:rPr lang="en-US" sz="800" dirty="0" smtClean="0"/>
              <a:t>et </a:t>
            </a:r>
            <a:r>
              <a:rPr lang="en-US" sz="800" dirty="0"/>
              <a:t>al.: A review of magnetic </a:t>
            </a:r>
            <a:r>
              <a:rPr lang="en-US" sz="800" dirty="0" smtClean="0"/>
              <a:t>resonance </a:t>
            </a:r>
            <a:r>
              <a:rPr lang="en-US" sz="800" dirty="0"/>
              <a:t>imaging and diffusion tensor imaging findings in mild traumatic brain injury. Brain imaging and behavior 6(2), 137–192 (2012</a:t>
            </a:r>
            <a:r>
              <a:rPr lang="en-US" sz="800" dirty="0" smtClean="0"/>
              <a:t>)</a:t>
            </a:r>
          </a:p>
          <a:p>
            <a:pPr marL="0" indent="0">
              <a:buNone/>
            </a:pPr>
            <a:r>
              <a:rPr lang="en-US" sz="800" dirty="0"/>
              <a:t>Shin et al, “Deep convolutional neural networks for computer-aided detection: </a:t>
            </a:r>
            <a:r>
              <a:rPr lang="en-US" sz="800" dirty="0" err="1"/>
              <a:t>Cnn</a:t>
            </a:r>
            <a:r>
              <a:rPr lang="en-US" sz="800" dirty="0"/>
              <a:t> architectures, dataset characteristics and transfer learning”, TMI, 2016</a:t>
            </a:r>
            <a:r>
              <a:rPr lang="en-US" sz="800" dirty="0" smtClean="0"/>
              <a:t>.</a:t>
            </a:r>
            <a:endParaRPr lang="en-US" sz="800" dirty="0"/>
          </a:p>
          <a:p>
            <a:pPr marL="0" indent="0">
              <a:buNone/>
            </a:pPr>
            <a:r>
              <a:rPr lang="en-US" sz="800" dirty="0" smtClean="0"/>
              <a:t>Ullman</a:t>
            </a:r>
            <a:r>
              <a:rPr lang="en-US" sz="800" dirty="0"/>
              <a:t>, S., </a:t>
            </a:r>
            <a:r>
              <a:rPr lang="en-US" sz="800" dirty="0" err="1"/>
              <a:t>Assif</a:t>
            </a:r>
            <a:r>
              <a:rPr lang="en-US" sz="800" dirty="0"/>
              <a:t>, L., </a:t>
            </a:r>
            <a:r>
              <a:rPr lang="en-US" sz="800" dirty="0" err="1"/>
              <a:t>Fetaya</a:t>
            </a:r>
            <a:r>
              <a:rPr lang="en-US" sz="800" dirty="0"/>
              <a:t>, E., </a:t>
            </a:r>
            <a:r>
              <a:rPr lang="en-US" sz="800" dirty="0" err="1"/>
              <a:t>Harari</a:t>
            </a:r>
            <a:r>
              <a:rPr lang="en-US" sz="800" dirty="0"/>
              <a:t>, D.: Atoms of recognition in human and computer vision. Proc. of the Nat. Academy of Sciences 113(10), 2744–2749 (2016)</a:t>
            </a:r>
          </a:p>
          <a:p>
            <a:pPr marL="0" indent="0">
              <a:buNone/>
            </a:pPr>
            <a:r>
              <a:rPr lang="en-US" sz="800" dirty="0"/>
              <a:t>Valiant, L.G.: A theory of the learnable. </a:t>
            </a:r>
            <a:r>
              <a:rPr lang="en-US" sz="800" dirty="0" err="1"/>
              <a:t>Commun</a:t>
            </a:r>
            <a:r>
              <a:rPr lang="en-US" sz="800" dirty="0"/>
              <a:t>. ACM 27(11), 1134–1142 (Nov 1984), </a:t>
            </a:r>
            <a:r>
              <a:rPr lang="en-US" sz="800" u="sng" dirty="0">
                <a:hlinkClick r:id="rId3"/>
              </a:rPr>
              <a:t>http://doi.acm.org/10.1145/</a:t>
            </a:r>
            <a:r>
              <a:rPr lang="en-US" sz="800" u="sng" dirty="0" smtClean="0">
                <a:hlinkClick r:id="rId3"/>
              </a:rPr>
              <a:t>1968.1972</a:t>
            </a:r>
            <a:endParaRPr lang="en-US" sz="800" u="sng" dirty="0" smtClean="0"/>
          </a:p>
          <a:p>
            <a:pPr marL="0" indent="0">
              <a:buNone/>
            </a:pPr>
            <a:r>
              <a:rPr lang="en-US" sz="800" dirty="0"/>
              <a:t>van </a:t>
            </a:r>
            <a:r>
              <a:rPr lang="en-US" sz="800" dirty="0" smtClean="0"/>
              <a:t>Opbroek et al: </a:t>
            </a:r>
            <a:r>
              <a:rPr lang="en-US" sz="800" dirty="0"/>
              <a:t>Transfer </a:t>
            </a:r>
            <a:r>
              <a:rPr lang="en-US" sz="800" dirty="0" smtClean="0"/>
              <a:t>learning </a:t>
            </a:r>
            <a:r>
              <a:rPr lang="en-US" sz="800" dirty="0"/>
              <a:t>improves supervised image segmentation across imaging protocols. TMI 34(5), 1018–1030 (2015</a:t>
            </a:r>
            <a:r>
              <a:rPr lang="en-US" sz="800" dirty="0" smtClean="0"/>
              <a:t>)</a:t>
            </a:r>
          </a:p>
          <a:p>
            <a:pPr marL="0" indent="0">
              <a:buNone/>
            </a:pPr>
            <a:r>
              <a:rPr lang="en-US" sz="800" dirty="0"/>
              <a:t>v</a:t>
            </a:r>
            <a:r>
              <a:rPr lang="en-US" sz="800" dirty="0" smtClean="0"/>
              <a:t>an Opbroek et al, Weighting </a:t>
            </a:r>
            <a:r>
              <a:rPr lang="en-US" sz="800" dirty="0"/>
              <a:t>training images by maximizing distribution similarity for supervised segmentation across </a:t>
            </a:r>
            <a:r>
              <a:rPr lang="en-US" sz="800" dirty="0" smtClean="0"/>
              <a:t>scanners, </a:t>
            </a:r>
            <a:r>
              <a:rPr lang="en-US" sz="800" dirty="0" err="1" smtClean="0"/>
              <a:t>MedIA</a:t>
            </a:r>
            <a:r>
              <a:rPr lang="en-US" sz="800" dirty="0" smtClean="0"/>
              <a:t>, (2015)</a:t>
            </a:r>
          </a:p>
          <a:p>
            <a:pPr marL="0" indent="0">
              <a:buNone/>
            </a:pPr>
            <a:r>
              <a:rPr lang="en-US" sz="800" dirty="0" err="1" smtClean="0"/>
              <a:t>Wulfmeier</a:t>
            </a:r>
            <a:r>
              <a:rPr lang="en-US" sz="800" dirty="0" smtClean="0"/>
              <a:t> et al, </a:t>
            </a:r>
            <a:r>
              <a:rPr lang="en-US" sz="800" dirty="0"/>
              <a:t>Addressing Appearance Change in Outdoor Robotics with Adversarial Domain </a:t>
            </a:r>
            <a:r>
              <a:rPr lang="en-US" sz="800" dirty="0" smtClean="0"/>
              <a:t>Adaptation, </a:t>
            </a:r>
            <a:r>
              <a:rPr lang="en-US" sz="800" dirty="0" err="1" smtClean="0"/>
              <a:t>arXiv</a:t>
            </a:r>
            <a:r>
              <a:rPr lang="en-US" sz="800" dirty="0" smtClean="0"/>
              <a:t>, March 2017</a:t>
            </a:r>
            <a:endParaRPr lang="en-US" sz="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3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degradation on biomedical benchmarks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51797"/>
              </p:ext>
            </p:extLst>
          </p:nvPr>
        </p:nvGraphicFramePr>
        <p:xfrm>
          <a:off x="3319145" y="5390648"/>
          <a:ext cx="5596134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702"/>
                <a:gridCol w="463048"/>
                <a:gridCol w="463048"/>
                <a:gridCol w="463048"/>
                <a:gridCol w="463048"/>
                <a:gridCol w="463048"/>
                <a:gridCol w="463048"/>
                <a:gridCol w="463048"/>
                <a:gridCol w="463048"/>
                <a:gridCol w="463048"/>
              </a:tblGrid>
              <a:tr h="243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DSC(%)</a:t>
                      </a:r>
                      <a:r>
                        <a:rPr lang="en-US" sz="1000" baseline="0" dirty="0" smtClean="0"/>
                        <a:t> on: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Whole Tumor</a:t>
                      </a:r>
                      <a:endParaRPr lang="en-US" sz="1000" dirty="0"/>
                    </a:p>
                  </a:txBody>
                  <a:tcPr marL="0" marR="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A4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A48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Core Tumor</a:t>
                      </a:r>
                      <a:endParaRPr lang="en-US" sz="10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A4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A48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Enhancing Tumor</a:t>
                      </a:r>
                      <a:endParaRPr lang="en-US" sz="10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A4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A48D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Val.</a:t>
                      </a:r>
                      <a:endParaRPr lang="en-US" sz="1000" dirty="0"/>
                    </a:p>
                  </a:txBody>
                  <a:tcPr marL="0" marR="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Test</a:t>
                      </a:r>
                      <a:endParaRPr lang="en-US" sz="1000" dirty="0"/>
                    </a:p>
                  </a:txBody>
                  <a:tcPr marL="0" marR="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Diff.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Val.</a:t>
                      </a:r>
                      <a:endParaRPr lang="en-US" sz="10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Test</a:t>
                      </a:r>
                      <a:endParaRPr lang="en-US" sz="1000" dirty="0"/>
                    </a:p>
                  </a:txBody>
                  <a:tcPr marL="0" marR="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Diff.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Val.</a:t>
                      </a:r>
                      <a:endParaRPr lang="en-US" sz="10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Test</a:t>
                      </a:r>
                      <a:endParaRPr lang="en-US" sz="1000" dirty="0"/>
                    </a:p>
                  </a:txBody>
                  <a:tcPr marL="0" marR="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</a:rPr>
                        <a:t>Diff.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Bakas</a:t>
                      </a:r>
                      <a:r>
                        <a:rPr lang="en-US" sz="1000" dirty="0" smtClean="0"/>
                        <a:t> BrainLesion’16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88</a:t>
                      </a:r>
                      <a:endParaRPr lang="en-US" sz="1000" dirty="0"/>
                    </a:p>
                  </a:txBody>
                  <a:tcPr marL="0" marR="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A4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81</a:t>
                      </a:r>
                      <a:endParaRPr lang="en-US" sz="1000" dirty="0"/>
                    </a:p>
                  </a:txBody>
                  <a:tcPr marL="0" marR="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-7</a:t>
                      </a:r>
                      <a:endParaRPr lang="en-US" sz="1000" dirty="0"/>
                    </a:p>
                  </a:txBody>
                  <a:tcPr marL="0" marR="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77</a:t>
                      </a:r>
                      <a:endParaRPr lang="en-US" sz="10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A4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63</a:t>
                      </a:r>
                      <a:endParaRPr lang="en-US" sz="1000" dirty="0"/>
                    </a:p>
                  </a:txBody>
                  <a:tcPr marL="0" marR="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-14</a:t>
                      </a:r>
                      <a:endParaRPr lang="en-US" sz="1000" dirty="0"/>
                    </a:p>
                  </a:txBody>
                  <a:tcPr marL="0" marR="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68</a:t>
                      </a:r>
                      <a:endParaRPr lang="en-US" sz="10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A4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58</a:t>
                      </a:r>
                      <a:endParaRPr lang="en-US" sz="1000" dirty="0"/>
                    </a:p>
                  </a:txBody>
                  <a:tcPr marL="0" marR="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-10</a:t>
                      </a:r>
                      <a:endParaRPr lang="en-US" sz="1000" dirty="0"/>
                    </a:p>
                  </a:txBody>
                  <a:tcPr marL="0" marR="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Peres</a:t>
                      </a:r>
                      <a:r>
                        <a:rPr lang="en-US" sz="1000" baseline="0" dirty="0" smtClean="0"/>
                        <a:t> TMI’16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87</a:t>
                      </a:r>
                      <a:endParaRPr lang="en-US" sz="1000" dirty="0"/>
                    </a:p>
                  </a:txBody>
                  <a:tcPr marL="0" marR="0" marT="0" marB="0">
                    <a:solidFill>
                      <a:srgbClr val="FEA4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83</a:t>
                      </a:r>
                      <a:endParaRPr lang="en-US" sz="1000" dirty="0"/>
                    </a:p>
                  </a:txBody>
                  <a:tcPr marL="0" marR="0" marT="0" marB="0">
                    <a:solidFill>
                      <a:srgbClr val="FFE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-4</a:t>
                      </a:r>
                      <a:endParaRPr lang="en-US" sz="1000" dirty="0"/>
                    </a:p>
                  </a:txBody>
                  <a:tcPr marL="0" marR="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73</a:t>
                      </a:r>
                      <a:endParaRPr lang="en-US" sz="10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EA4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72</a:t>
                      </a:r>
                      <a:endParaRPr lang="en-US" sz="1000" dirty="0"/>
                    </a:p>
                  </a:txBody>
                  <a:tcPr marL="0" marR="0" marT="0" marB="0">
                    <a:solidFill>
                      <a:srgbClr val="FFE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-1</a:t>
                      </a:r>
                      <a:endParaRPr lang="en-US" sz="1000" dirty="0"/>
                    </a:p>
                  </a:txBody>
                  <a:tcPr marL="0" marR="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68</a:t>
                      </a:r>
                      <a:endParaRPr lang="en-US" sz="10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EA4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</a:t>
                      </a:r>
                      <a:endParaRPr lang="en-US" sz="1000" dirty="0"/>
                    </a:p>
                  </a:txBody>
                  <a:tcPr marL="0" marR="0" marT="0" marB="0">
                    <a:solidFill>
                      <a:srgbClr val="FFE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-8</a:t>
                      </a:r>
                      <a:endParaRPr lang="en-US" sz="1000" dirty="0"/>
                    </a:p>
                  </a:txBody>
                  <a:tcPr marL="0" marR="0" marT="0" marB="0"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Kamnitsas MedIA’17</a:t>
                      </a:r>
                      <a:endParaRPr lang="en-US" sz="1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90</a:t>
                      </a:r>
                      <a:endParaRPr lang="en-US" sz="1000" dirty="0"/>
                    </a:p>
                  </a:txBody>
                  <a:tcPr marL="0" marR="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A4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84</a:t>
                      </a:r>
                      <a:endParaRPr lang="en-US" sz="1000" dirty="0"/>
                    </a:p>
                  </a:txBody>
                  <a:tcPr marL="0" marR="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-6</a:t>
                      </a:r>
                      <a:endParaRPr lang="en-US" sz="1000" dirty="0"/>
                    </a:p>
                  </a:txBody>
                  <a:tcPr marL="0" marR="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75</a:t>
                      </a:r>
                      <a:endParaRPr lang="en-US" sz="10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A4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65</a:t>
                      </a:r>
                      <a:endParaRPr lang="en-US" sz="1000" dirty="0"/>
                    </a:p>
                  </a:txBody>
                  <a:tcPr marL="0" marR="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-10</a:t>
                      </a:r>
                      <a:endParaRPr lang="en-US" sz="1000" dirty="0"/>
                    </a:p>
                  </a:txBody>
                  <a:tcPr marL="0" marR="0" marT="0" marB="0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73</a:t>
                      </a:r>
                      <a:endParaRPr lang="en-US" sz="10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A4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62</a:t>
                      </a:r>
                      <a:endParaRPr lang="en-US" sz="1000" dirty="0"/>
                    </a:p>
                  </a:txBody>
                  <a:tcPr marL="0" marR="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-11</a:t>
                      </a:r>
                      <a:endParaRPr lang="en-US" sz="1000" dirty="0"/>
                    </a:p>
                  </a:txBody>
                  <a:tcPr marL="0" marR="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9120" y="1456537"/>
            <a:ext cx="34330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Ischemic Stroke Lesion Segmentation (ISLES) 2015</a:t>
            </a:r>
          </a:p>
          <a:p>
            <a:pPr algn="ctr"/>
            <a:endParaRPr lang="en-US" sz="1600" dirty="0" smtClean="0"/>
          </a:p>
          <a:p>
            <a:r>
              <a:rPr lang="en-US" sz="1600" dirty="0" smtClean="0"/>
              <a:t>Train data: </a:t>
            </a:r>
            <a:r>
              <a:rPr lang="en-US" sz="1600" i="1" dirty="0" smtClean="0"/>
              <a:t>Center One</a:t>
            </a:r>
          </a:p>
          <a:p>
            <a:r>
              <a:rPr lang="en-US" sz="1600" dirty="0" smtClean="0"/>
              <a:t>Test data: </a:t>
            </a:r>
            <a:r>
              <a:rPr lang="en-US" sz="1600" i="1" dirty="0" smtClean="0"/>
              <a:t>Center One</a:t>
            </a:r>
            <a:r>
              <a:rPr lang="en-US" sz="1600" dirty="0" smtClean="0"/>
              <a:t> + </a:t>
            </a:r>
            <a:r>
              <a:rPr lang="en-US" sz="1600" i="1" dirty="0" smtClean="0"/>
              <a:t>Center Two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59120" y="5126350"/>
            <a:ext cx="3199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Brain Tumor Segmentation 2015</a:t>
            </a:r>
          </a:p>
          <a:p>
            <a:pPr algn="ctr"/>
            <a:endParaRPr lang="en-US" sz="1600" dirty="0" smtClean="0"/>
          </a:p>
          <a:p>
            <a:r>
              <a:rPr lang="en-US" sz="1600" dirty="0" smtClean="0"/>
              <a:t>Train and Test: Multiple Centers</a:t>
            </a:r>
            <a:endParaRPr lang="en-US" sz="1600" dirty="0"/>
          </a:p>
        </p:txBody>
      </p:sp>
      <p:grpSp>
        <p:nvGrpSpPr>
          <p:cNvPr id="7" name="Group 6"/>
          <p:cNvGrpSpPr/>
          <p:nvPr/>
        </p:nvGrpSpPr>
        <p:grpSpPr>
          <a:xfrm>
            <a:off x="3592134" y="1309107"/>
            <a:ext cx="5363718" cy="2687215"/>
            <a:chOff x="3592134" y="1426687"/>
            <a:chExt cx="5363718" cy="2687215"/>
          </a:xfrm>
        </p:grpSpPr>
        <p:pic>
          <p:nvPicPr>
            <p:cNvPr id="5" name="Picture 4" descr="islesMotiv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134" y="1696954"/>
              <a:ext cx="5363718" cy="241694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592134" y="1426687"/>
              <a:ext cx="53637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DSC of methods on the testing data of ISLES’15. From [Maier MedIA’17]</a:t>
              </a:r>
              <a:endParaRPr lang="en-US" sz="12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319145" y="5100552"/>
            <a:ext cx="55961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DSC of methods in validation and testing stage of BRATS’15. Reported online.</a:t>
            </a:r>
            <a:endParaRPr 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6796633" y="3996323"/>
            <a:ext cx="1563936" cy="806900"/>
            <a:chOff x="6796633" y="3996323"/>
            <a:chExt cx="1563936" cy="806900"/>
          </a:xfrm>
        </p:grpSpPr>
        <p:sp>
          <p:nvSpPr>
            <p:cNvPr id="2" name="TextBox 1"/>
            <p:cNvSpPr txBox="1"/>
            <p:nvPr/>
          </p:nvSpPr>
          <p:spPr>
            <a:xfrm>
              <a:off x="6796633" y="4280003"/>
              <a:ext cx="1563932" cy="523220"/>
            </a:xfrm>
            <a:prstGeom prst="rect">
              <a:avLst/>
            </a:prstGeom>
            <a:noFill/>
            <a:ln w="28575" cmpd="sng">
              <a:solidFill>
                <a:srgbClr val="C2020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Performances on Center</a:t>
              </a:r>
              <a:r>
                <a:rPr lang="en-US" sz="1400" b="1" dirty="0" smtClean="0"/>
                <a:t> One</a:t>
              </a:r>
              <a:endParaRPr lang="en-US" sz="1400" b="1" dirty="0"/>
            </a:p>
          </p:txBody>
        </p:sp>
        <p:sp>
          <p:nvSpPr>
            <p:cNvPr id="6" name="Left Brace 5"/>
            <p:cNvSpPr/>
            <p:nvPr/>
          </p:nvSpPr>
          <p:spPr>
            <a:xfrm rot="16200000">
              <a:off x="7436763" y="3356196"/>
              <a:ext cx="283680" cy="1563933"/>
            </a:xfrm>
            <a:prstGeom prst="leftBrace">
              <a:avLst>
                <a:gd name="adj1" fmla="val 52539"/>
                <a:gd name="adj2" fmla="val 50000"/>
              </a:avLst>
            </a:prstGeom>
            <a:ln w="28575" cmpd="sng">
              <a:solidFill>
                <a:srgbClr val="C2020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62178" y="3996321"/>
            <a:ext cx="1563932" cy="806400"/>
            <a:chOff x="4162178" y="3996321"/>
            <a:chExt cx="1563932" cy="806400"/>
          </a:xfrm>
        </p:grpSpPr>
        <p:sp>
          <p:nvSpPr>
            <p:cNvPr id="11" name="TextBox 10"/>
            <p:cNvSpPr txBox="1"/>
            <p:nvPr/>
          </p:nvSpPr>
          <p:spPr>
            <a:xfrm>
              <a:off x="4162178" y="4279501"/>
              <a:ext cx="1563932" cy="523220"/>
            </a:xfrm>
            <a:prstGeom prst="rect">
              <a:avLst/>
            </a:prstGeom>
            <a:noFill/>
            <a:ln w="28575" cmpd="sng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Performances on Center</a:t>
              </a:r>
              <a:r>
                <a:rPr lang="en-US" sz="1400" b="1" dirty="0" smtClean="0"/>
                <a:t> Two</a:t>
              </a:r>
              <a:endParaRPr lang="en-US" sz="1400" b="1" dirty="0"/>
            </a:p>
          </p:txBody>
        </p:sp>
        <p:sp>
          <p:nvSpPr>
            <p:cNvPr id="14" name="Left Brace 13"/>
            <p:cNvSpPr/>
            <p:nvPr/>
          </p:nvSpPr>
          <p:spPr>
            <a:xfrm rot="16200000">
              <a:off x="4778464" y="3531789"/>
              <a:ext cx="283681" cy="1212746"/>
            </a:xfrm>
            <a:prstGeom prst="leftBrace">
              <a:avLst>
                <a:gd name="adj1" fmla="val 52539"/>
                <a:gd name="adj2" fmla="val 50000"/>
              </a:avLst>
            </a:prstGeom>
            <a:ln w="28575" cmpd="sng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4802967" y="5589241"/>
            <a:ext cx="338846" cy="1055882"/>
          </a:xfrm>
          <a:prstGeom prst="roundRect">
            <a:avLst/>
          </a:prstGeom>
          <a:noFill/>
          <a:ln w="28575" cmpd="sng">
            <a:solidFill>
              <a:srgbClr val="C20202"/>
            </a:solidFill>
            <a:prstDash val="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296646" y="5584954"/>
            <a:ext cx="280764" cy="1060169"/>
          </a:xfrm>
          <a:prstGeom prst="roundRect">
            <a:avLst/>
          </a:prstGeom>
          <a:noFill/>
          <a:ln w="28575" cmpd="sng">
            <a:solidFill>
              <a:srgbClr val="FF6600"/>
            </a:solidFill>
            <a:prstDash val="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746541" y="5589240"/>
            <a:ext cx="318399" cy="1055883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148286" y="5600641"/>
            <a:ext cx="318399" cy="1055883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520221" y="5601881"/>
            <a:ext cx="318399" cy="1055883"/>
          </a:xfrm>
          <a:prstGeom prst="roundRect">
            <a:avLst/>
          </a:prstGeom>
          <a:noFill/>
          <a:ln w="28575" cmpd="sng">
            <a:solidFill>
              <a:schemeClr val="tx1"/>
            </a:solidFill>
            <a:prstDash val="dash"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0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Shift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64459" y="1909942"/>
            <a:ext cx="3669889" cy="2057827"/>
            <a:chOff x="364532" y="2052649"/>
            <a:chExt cx="3443714" cy="1704069"/>
          </a:xfrm>
        </p:grpSpPr>
        <p:sp>
          <p:nvSpPr>
            <p:cNvPr id="38" name="Rectangle 37"/>
            <p:cNvSpPr/>
            <p:nvPr/>
          </p:nvSpPr>
          <p:spPr>
            <a:xfrm>
              <a:off x="364532" y="2052649"/>
              <a:ext cx="3443714" cy="1704069"/>
            </a:xfrm>
            <a:prstGeom prst="rect">
              <a:avLst/>
            </a:prstGeom>
            <a:solidFill>
              <a:srgbClr val="E5EEFF"/>
            </a:solidFill>
            <a:ln w="6350">
              <a:solidFill>
                <a:schemeClr val="tx1"/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4532" y="2052649"/>
              <a:ext cx="3369049" cy="141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dirty="0" smtClean="0">
                  <a:latin typeface="Times New Roman"/>
                  <a:cs typeface="Times New Roman"/>
                </a:rPr>
                <a:t>Domain: </a:t>
              </a:r>
            </a:p>
            <a:p>
              <a:pPr>
                <a:lnSpc>
                  <a:spcPct val="110000"/>
                </a:lnSpc>
              </a:pPr>
              <a:r>
                <a:rPr lang="en-US" sz="1600" dirty="0" smtClean="0">
                  <a:latin typeface="Times New Roman"/>
                  <a:cs typeface="Times New Roman"/>
                </a:rPr>
                <a:t>Task: </a:t>
              </a:r>
            </a:p>
            <a:p>
              <a:pPr>
                <a:lnSpc>
                  <a:spcPct val="110000"/>
                </a:lnSpc>
              </a:pPr>
              <a:r>
                <a:rPr lang="en-US" sz="1600" dirty="0" smtClean="0">
                  <a:latin typeface="Times New Roman"/>
                  <a:cs typeface="Times New Roman"/>
                </a:rPr>
                <a:t>Given: </a:t>
              </a:r>
            </a:p>
            <a:p>
              <a:pPr>
                <a:lnSpc>
                  <a:spcPct val="110000"/>
                </a:lnSpc>
              </a:pPr>
              <a:endParaRPr lang="en-US" sz="1600" dirty="0">
                <a:latin typeface="Times New Roman"/>
                <a:cs typeface="Times New Roman"/>
              </a:endParaRPr>
            </a:p>
            <a:p>
              <a:pPr>
                <a:lnSpc>
                  <a:spcPct val="110000"/>
                </a:lnSpc>
              </a:pPr>
              <a:endParaRPr lang="en-US" sz="1600" dirty="0" smtClean="0">
                <a:latin typeface="Times New Roman"/>
                <a:cs typeface="Times New Roman"/>
              </a:endParaRPr>
            </a:p>
            <a:p>
              <a:pPr>
                <a:lnSpc>
                  <a:spcPct val="110000"/>
                </a:lnSpc>
              </a:pPr>
              <a:r>
                <a:rPr lang="en-US" sz="1600" dirty="0">
                  <a:latin typeface="Times New Roman"/>
                  <a:cs typeface="Times New Roman"/>
                </a:rPr>
                <a:t>Learn:                                     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9" y="2842477"/>
            <a:ext cx="2749611" cy="2160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75" y="3099311"/>
            <a:ext cx="2638705" cy="2160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65" y="2594874"/>
            <a:ext cx="758919" cy="21600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64459" y="1629702"/>
            <a:ext cx="3669889" cy="2802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  <a:effectLst/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64459" y="1675593"/>
            <a:ext cx="3687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b="1" i="1" dirty="0" smtClean="0">
                <a:latin typeface="Times New Roman"/>
                <a:cs typeface="Times New Roman"/>
              </a:rPr>
              <a:t>Source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b="1" i="1" dirty="0" smtClean="0">
                <a:latin typeface="Times New Roman"/>
                <a:cs typeface="Times New Roman"/>
              </a:rPr>
              <a:t>S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85" y="3658268"/>
            <a:ext cx="1571853" cy="231708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54" y="2291593"/>
            <a:ext cx="2458531" cy="24030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19" y="3339622"/>
            <a:ext cx="769499" cy="250087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55" y="2001982"/>
            <a:ext cx="1953609" cy="24094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64459" y="4185586"/>
            <a:ext cx="3669889" cy="2302463"/>
            <a:chOff x="1910224" y="4222881"/>
            <a:chExt cx="3669889" cy="2302463"/>
          </a:xfrm>
        </p:grpSpPr>
        <p:sp>
          <p:nvSpPr>
            <p:cNvPr id="33" name="Rectangle 32"/>
            <p:cNvSpPr/>
            <p:nvPr/>
          </p:nvSpPr>
          <p:spPr>
            <a:xfrm>
              <a:off x="1910224" y="4513281"/>
              <a:ext cx="3669889" cy="2012063"/>
            </a:xfrm>
            <a:prstGeom prst="rect">
              <a:avLst/>
            </a:prstGeom>
            <a:solidFill>
              <a:srgbClr val="E5EEFF"/>
            </a:solidFill>
            <a:ln w="6350">
              <a:solidFill>
                <a:schemeClr val="tx1"/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910225" y="4513281"/>
              <a:ext cx="3669888" cy="1171603"/>
            </a:xfrm>
            <a:prstGeom prst="rect">
              <a:avLst/>
            </a:prstGeom>
            <a:solidFill>
              <a:srgbClr val="E5EEFF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dirty="0" smtClean="0">
                  <a:latin typeface="Times New Roman"/>
                  <a:cs typeface="Times New Roman"/>
                </a:rPr>
                <a:t>Domain: </a:t>
              </a:r>
            </a:p>
            <a:p>
              <a:pPr>
                <a:lnSpc>
                  <a:spcPct val="110000"/>
                </a:lnSpc>
              </a:pPr>
              <a:r>
                <a:rPr lang="en-US" sz="1600" dirty="0">
                  <a:latin typeface="Times New Roman"/>
                  <a:cs typeface="Times New Roman"/>
                </a:rPr>
                <a:t>Task</a:t>
              </a:r>
              <a:r>
                <a:rPr lang="en-US" sz="1600" dirty="0" smtClean="0">
                  <a:latin typeface="Times New Roman"/>
                  <a:cs typeface="Times New Roman"/>
                </a:rPr>
                <a:t>:</a:t>
              </a:r>
            </a:p>
            <a:p>
              <a:pPr>
                <a:lnSpc>
                  <a:spcPct val="110000"/>
                </a:lnSpc>
              </a:pPr>
              <a:r>
                <a:rPr lang="en-US" sz="1600" u="sng" dirty="0" smtClean="0">
                  <a:latin typeface="Times New Roman"/>
                  <a:cs typeface="Times New Roman"/>
                </a:rPr>
                <a:t>Here</a:t>
              </a:r>
              <a:r>
                <a:rPr lang="en-US" sz="1600" dirty="0" smtClean="0">
                  <a:latin typeface="Times New Roman"/>
                  <a:cs typeface="Times New Roman"/>
                </a:rPr>
                <a:t>: </a:t>
              </a:r>
            </a:p>
            <a:p>
              <a:pPr>
                <a:lnSpc>
                  <a:spcPct val="110000"/>
                </a:lnSpc>
              </a:pPr>
              <a:r>
                <a:rPr lang="en-US" sz="1600" dirty="0" smtClean="0">
                  <a:latin typeface="Times New Roman"/>
                  <a:cs typeface="Times New Roman"/>
                </a:rPr>
                <a:t>Domain Shift:</a:t>
              </a:r>
            </a:p>
          </p:txBody>
        </p:sp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799" y="5684884"/>
              <a:ext cx="1506162" cy="216000"/>
            </a:xfrm>
            <a:prstGeom prst="rect">
              <a:avLst/>
            </a:prstGeom>
            <a:solidFill>
              <a:srgbClr val="E5EEFF"/>
            </a:solidFill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479" y="5947045"/>
              <a:ext cx="1681297" cy="216000"/>
            </a:xfrm>
            <a:prstGeom prst="rect">
              <a:avLst/>
            </a:prstGeom>
            <a:solidFill>
              <a:srgbClr val="E5EEFF"/>
            </a:solidFill>
          </p:spPr>
        </p:pic>
        <p:sp>
          <p:nvSpPr>
            <p:cNvPr id="53" name="Rectangle 52"/>
            <p:cNvSpPr/>
            <p:nvPr/>
          </p:nvSpPr>
          <p:spPr>
            <a:xfrm>
              <a:off x="1913162" y="4222881"/>
              <a:ext cx="3666951" cy="2802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913162" y="4278249"/>
              <a:ext cx="35873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50000"/>
                </a:lnSpc>
              </a:pPr>
              <a:r>
                <a:rPr lang="en-US" b="1" i="1" dirty="0" smtClean="0">
                  <a:latin typeface="Times New Roman"/>
                  <a:cs typeface="Times New Roman"/>
                </a:rPr>
                <a:t>Target</a:t>
              </a:r>
              <a:r>
                <a:rPr lang="en-US" dirty="0" smtClean="0">
                  <a:latin typeface="Times New Roman"/>
                  <a:cs typeface="Times New Roman"/>
                </a:rPr>
                <a:t> (</a:t>
              </a:r>
              <a:r>
                <a:rPr lang="en-US" b="1" i="1" dirty="0" smtClean="0">
                  <a:latin typeface="Times New Roman"/>
                  <a:cs typeface="Times New Roman"/>
                </a:rPr>
                <a:t>T</a:t>
              </a:r>
              <a:r>
                <a:rPr lang="en-US" dirty="0" smtClean="0">
                  <a:latin typeface="Times New Roman"/>
                  <a:cs typeface="Times New Roman"/>
                </a:rPr>
                <a:t>)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974" y="4612692"/>
              <a:ext cx="1896826" cy="230107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4789" y="4885263"/>
              <a:ext cx="2463554" cy="236066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943" y="5188160"/>
              <a:ext cx="778297" cy="177406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4267656" y="2339124"/>
            <a:ext cx="4670195" cy="3569119"/>
            <a:chOff x="1357087" y="1545954"/>
            <a:chExt cx="6102494" cy="4663729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1357087" y="6207468"/>
              <a:ext cx="610249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1357087" y="1545954"/>
              <a:ext cx="0" cy="466372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166" y="4744171"/>
            <a:ext cx="357895" cy="238596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058" y="2564089"/>
            <a:ext cx="278169" cy="211937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38" y="5990687"/>
            <a:ext cx="273139" cy="208106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4267656" y="2446389"/>
            <a:ext cx="1399703" cy="3703426"/>
            <a:chOff x="1357087" y="1686116"/>
            <a:chExt cx="1828978" cy="4839228"/>
          </a:xfrm>
        </p:grpSpPr>
        <p:grpSp>
          <p:nvGrpSpPr>
            <p:cNvPr id="78" name="Group 77"/>
            <p:cNvGrpSpPr/>
            <p:nvPr/>
          </p:nvGrpSpPr>
          <p:grpSpPr>
            <a:xfrm>
              <a:off x="1519912" y="1686116"/>
              <a:ext cx="1355942" cy="4430552"/>
              <a:chOff x="1519912" y="1686116"/>
              <a:chExt cx="1355942" cy="4430552"/>
            </a:xfrm>
            <a:solidFill>
              <a:srgbClr val="008000"/>
            </a:solidFill>
          </p:grpSpPr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 rot="2700000">
                <a:off x="2281911" y="5609812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Cross 124"/>
              <p:cNvSpPr>
                <a:spLocks noChangeAspect="1"/>
              </p:cNvSpPr>
              <p:nvPr/>
            </p:nvSpPr>
            <p:spPr>
              <a:xfrm rot="2700000">
                <a:off x="1871589" y="3606692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Cross 125"/>
              <p:cNvSpPr>
                <a:spLocks noChangeAspect="1"/>
              </p:cNvSpPr>
              <p:nvPr/>
            </p:nvSpPr>
            <p:spPr>
              <a:xfrm rot="2700000">
                <a:off x="2610902" y="2102193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Cross 126"/>
              <p:cNvSpPr>
                <a:spLocks noChangeAspect="1"/>
              </p:cNvSpPr>
              <p:nvPr/>
            </p:nvSpPr>
            <p:spPr>
              <a:xfrm rot="2700000">
                <a:off x="2463339" y="1686116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Cross 127"/>
              <p:cNvSpPr>
                <a:spLocks noChangeAspect="1"/>
              </p:cNvSpPr>
              <p:nvPr/>
            </p:nvSpPr>
            <p:spPr>
              <a:xfrm rot="2700000">
                <a:off x="1665054" y="2465049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Cross 128"/>
              <p:cNvSpPr>
                <a:spLocks noChangeAspect="1"/>
              </p:cNvSpPr>
              <p:nvPr/>
            </p:nvSpPr>
            <p:spPr>
              <a:xfrm rot="2700000">
                <a:off x="1519912" y="1729658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Cross 129"/>
              <p:cNvSpPr>
                <a:spLocks noChangeAspect="1"/>
              </p:cNvSpPr>
              <p:nvPr/>
            </p:nvSpPr>
            <p:spPr>
              <a:xfrm rot="2700000">
                <a:off x="2054523" y="1989031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>
                <a:spLocks noChangeAspect="1"/>
              </p:cNvSpPr>
              <p:nvPr/>
            </p:nvSpPr>
            <p:spPr>
              <a:xfrm rot="2700000">
                <a:off x="2281911" y="501714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>
                <a:spLocks noChangeAspect="1"/>
              </p:cNvSpPr>
              <p:nvPr/>
            </p:nvSpPr>
            <p:spPr>
              <a:xfrm rot="2700000">
                <a:off x="2577033" y="4605905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>
                <a:spLocks noChangeAspect="1"/>
              </p:cNvSpPr>
              <p:nvPr/>
            </p:nvSpPr>
            <p:spPr>
              <a:xfrm rot="2700000">
                <a:off x="1933571" y="5730764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>
                <a:spLocks noChangeAspect="1"/>
              </p:cNvSpPr>
              <p:nvPr/>
            </p:nvSpPr>
            <p:spPr>
              <a:xfrm rot="2700000">
                <a:off x="2015814" y="4561527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>
                <a:spLocks noChangeAspect="1"/>
              </p:cNvSpPr>
              <p:nvPr/>
            </p:nvSpPr>
            <p:spPr>
              <a:xfrm rot="2700000">
                <a:off x="1580387" y="5851716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>
                <a:spLocks noChangeAspect="1"/>
              </p:cNvSpPr>
              <p:nvPr/>
            </p:nvSpPr>
            <p:spPr>
              <a:xfrm rot="2700000">
                <a:off x="2705243" y="5972668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>
                <a:spLocks noChangeAspect="1"/>
              </p:cNvSpPr>
              <p:nvPr/>
            </p:nvSpPr>
            <p:spPr>
              <a:xfrm rot="2700000">
                <a:off x="2731854" y="5317104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>
                <a:spLocks noChangeAspect="1"/>
              </p:cNvSpPr>
              <p:nvPr/>
            </p:nvSpPr>
            <p:spPr>
              <a:xfrm rot="2700000">
                <a:off x="1701339" y="4310433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>
                <a:spLocks noChangeAspect="1"/>
              </p:cNvSpPr>
              <p:nvPr/>
            </p:nvSpPr>
            <p:spPr>
              <a:xfrm rot="2700000">
                <a:off x="1802943" y="5317104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Cross 140"/>
              <p:cNvSpPr>
                <a:spLocks noChangeAspect="1"/>
              </p:cNvSpPr>
              <p:nvPr/>
            </p:nvSpPr>
            <p:spPr>
              <a:xfrm rot="2700000">
                <a:off x="1703759" y="3824166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Cross 141"/>
              <p:cNvSpPr>
                <a:spLocks noChangeAspect="1"/>
              </p:cNvSpPr>
              <p:nvPr/>
            </p:nvSpPr>
            <p:spPr>
              <a:xfrm rot="2700000">
                <a:off x="2289169" y="3453009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Cross 143"/>
              <p:cNvSpPr>
                <a:spLocks noChangeAspect="1"/>
              </p:cNvSpPr>
              <p:nvPr/>
            </p:nvSpPr>
            <p:spPr>
              <a:xfrm rot="2700000">
                <a:off x="1788427" y="3344734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Cross 144"/>
              <p:cNvSpPr>
                <a:spLocks noChangeAspect="1"/>
              </p:cNvSpPr>
              <p:nvPr/>
            </p:nvSpPr>
            <p:spPr>
              <a:xfrm rot="2700000">
                <a:off x="2465758" y="3710466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Cross 145"/>
              <p:cNvSpPr>
                <a:spLocks noChangeAspect="1"/>
              </p:cNvSpPr>
              <p:nvPr/>
            </p:nvSpPr>
            <p:spPr>
              <a:xfrm rot="2700000">
                <a:off x="2637514" y="2670549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Cross 146"/>
              <p:cNvSpPr>
                <a:spLocks noChangeAspect="1"/>
              </p:cNvSpPr>
              <p:nvPr/>
            </p:nvSpPr>
            <p:spPr>
              <a:xfrm rot="2700000">
                <a:off x="2030331" y="3213982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ross 147"/>
              <p:cNvSpPr>
                <a:spLocks noChangeAspect="1"/>
              </p:cNvSpPr>
              <p:nvPr/>
            </p:nvSpPr>
            <p:spPr>
              <a:xfrm rot="2700000">
                <a:off x="2147816" y="3678174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ross 148"/>
              <p:cNvSpPr>
                <a:spLocks noChangeAspect="1"/>
              </p:cNvSpPr>
              <p:nvPr/>
            </p:nvSpPr>
            <p:spPr>
              <a:xfrm rot="2700000">
                <a:off x="2274654" y="2967894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>
                <a:spLocks noChangeAspect="1"/>
              </p:cNvSpPr>
              <p:nvPr/>
            </p:nvSpPr>
            <p:spPr>
              <a:xfrm rot="2700000">
                <a:off x="2248043" y="4243049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>
                <a:spLocks noChangeAspect="1"/>
              </p:cNvSpPr>
              <p:nvPr/>
            </p:nvSpPr>
            <p:spPr>
              <a:xfrm rot="2700000">
                <a:off x="2610902" y="4056441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Cross 151"/>
              <p:cNvSpPr>
                <a:spLocks noChangeAspect="1"/>
              </p:cNvSpPr>
              <p:nvPr/>
            </p:nvSpPr>
            <p:spPr>
              <a:xfrm rot="2700000">
                <a:off x="1914894" y="2751456"/>
                <a:ext cx="144000" cy="144000"/>
              </a:xfrm>
              <a:prstGeom prst="plus">
                <a:avLst>
                  <a:gd name="adj" fmla="val 38669"/>
                </a:avLst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>
                <a:spLocks noChangeAspect="1"/>
              </p:cNvSpPr>
              <p:nvPr/>
            </p:nvSpPr>
            <p:spPr>
              <a:xfrm rot="2700000">
                <a:off x="1871589" y="4896188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57720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583" y="2947345"/>
              <a:ext cx="517988" cy="321153"/>
            </a:xfrm>
            <a:prstGeom prst="rect">
              <a:avLst/>
            </a:prstGeom>
          </p:spPr>
        </p:pic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087" y="6263049"/>
              <a:ext cx="1828978" cy="262295"/>
            </a:xfrm>
            <a:prstGeom prst="rect">
              <a:avLst/>
            </a:prstGeom>
          </p:spPr>
        </p:pic>
      </p:grpSp>
      <p:cxnSp>
        <p:nvCxnSpPr>
          <p:cNvPr id="154" name="Straight Connector 153"/>
          <p:cNvCxnSpPr/>
          <p:nvPr/>
        </p:nvCxnSpPr>
        <p:spPr>
          <a:xfrm flipV="1">
            <a:off x="4267656" y="2929686"/>
            <a:ext cx="4468623" cy="2910877"/>
          </a:xfrm>
          <a:prstGeom prst="line">
            <a:avLst/>
          </a:prstGeom>
          <a:ln w="57150" cmpd="sng">
            <a:solidFill>
              <a:srgbClr val="3366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/>
          <p:cNvGrpSpPr/>
          <p:nvPr/>
        </p:nvGrpSpPr>
        <p:grpSpPr>
          <a:xfrm>
            <a:off x="5621656" y="2479711"/>
            <a:ext cx="2831084" cy="3247813"/>
            <a:chOff x="3126345" y="1729658"/>
            <a:chExt cx="3699347" cy="4243884"/>
          </a:xfrm>
          <a:solidFill>
            <a:srgbClr val="3366FF"/>
          </a:solidFill>
        </p:grpSpPr>
        <p:sp>
          <p:nvSpPr>
            <p:cNvPr id="156" name="Oval 155"/>
            <p:cNvSpPr>
              <a:spLocks noChangeAspect="1"/>
            </p:cNvSpPr>
            <p:nvPr/>
          </p:nvSpPr>
          <p:spPr>
            <a:xfrm rot="2700000">
              <a:off x="3558589" y="5800912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 rot="2700000">
              <a:off x="6191738" y="3206848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ross 157"/>
            <p:cNvSpPr>
              <a:spLocks noChangeAspect="1"/>
            </p:cNvSpPr>
            <p:nvPr/>
          </p:nvSpPr>
          <p:spPr>
            <a:xfrm rot="2700000">
              <a:off x="6672908" y="2281680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ross 158"/>
            <p:cNvSpPr>
              <a:spLocks noChangeAspect="1"/>
            </p:cNvSpPr>
            <p:nvPr/>
          </p:nvSpPr>
          <p:spPr>
            <a:xfrm rot="2700000">
              <a:off x="6312690" y="2436838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Cross 159"/>
            <p:cNvSpPr>
              <a:spLocks noChangeAspect="1"/>
            </p:cNvSpPr>
            <p:nvPr/>
          </p:nvSpPr>
          <p:spPr>
            <a:xfrm rot="2700000">
              <a:off x="5888890" y="1840710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ross 160"/>
            <p:cNvSpPr>
              <a:spLocks noChangeAspect="1"/>
            </p:cNvSpPr>
            <p:nvPr/>
          </p:nvSpPr>
          <p:spPr>
            <a:xfrm rot="2700000">
              <a:off x="4062508" y="1729658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ross 161"/>
            <p:cNvSpPr>
              <a:spLocks noChangeAspect="1"/>
            </p:cNvSpPr>
            <p:nvPr/>
          </p:nvSpPr>
          <p:spPr>
            <a:xfrm rot="2700000">
              <a:off x="3291221" y="2109983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>
              <a:spLocks noChangeAspect="1"/>
            </p:cNvSpPr>
            <p:nvPr/>
          </p:nvSpPr>
          <p:spPr>
            <a:xfrm rot="2700000">
              <a:off x="4425364" y="4311998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ross 163"/>
            <p:cNvSpPr>
              <a:spLocks noChangeAspect="1"/>
            </p:cNvSpPr>
            <p:nvPr/>
          </p:nvSpPr>
          <p:spPr>
            <a:xfrm rot="2700000">
              <a:off x="4290976" y="2574559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ross 164"/>
            <p:cNvSpPr>
              <a:spLocks noChangeAspect="1"/>
            </p:cNvSpPr>
            <p:nvPr/>
          </p:nvSpPr>
          <p:spPr>
            <a:xfrm rot="2700000">
              <a:off x="3631921" y="2860966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 rot="2700000">
              <a:off x="4972069" y="5056525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>
              <a:spLocks noChangeAspect="1"/>
            </p:cNvSpPr>
            <p:nvPr/>
          </p:nvSpPr>
          <p:spPr>
            <a:xfrm rot="2700000">
              <a:off x="5947196" y="3324888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Cross 167"/>
            <p:cNvSpPr>
              <a:spLocks noChangeAspect="1"/>
            </p:cNvSpPr>
            <p:nvPr/>
          </p:nvSpPr>
          <p:spPr>
            <a:xfrm rot="2700000">
              <a:off x="5070278" y="2878127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ross 168"/>
            <p:cNvSpPr>
              <a:spLocks noChangeAspect="1"/>
            </p:cNvSpPr>
            <p:nvPr/>
          </p:nvSpPr>
          <p:spPr>
            <a:xfrm rot="2700000">
              <a:off x="5774302" y="2673696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ross 169"/>
            <p:cNvSpPr>
              <a:spLocks noChangeAspect="1"/>
            </p:cNvSpPr>
            <p:nvPr/>
          </p:nvSpPr>
          <p:spPr>
            <a:xfrm rot="2700000">
              <a:off x="4050402" y="3733728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>
              <a:spLocks noChangeAspect="1"/>
            </p:cNvSpPr>
            <p:nvPr/>
          </p:nvSpPr>
          <p:spPr>
            <a:xfrm rot="2700000">
              <a:off x="4851117" y="3867295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>
              <a:spLocks noChangeAspect="1"/>
            </p:cNvSpPr>
            <p:nvPr/>
          </p:nvSpPr>
          <p:spPr>
            <a:xfrm rot="2700000">
              <a:off x="3148113" y="5183656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 rot="2700000">
              <a:off x="6363748" y="5829542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>
              <a:spLocks noChangeAspect="1"/>
            </p:cNvSpPr>
            <p:nvPr/>
          </p:nvSpPr>
          <p:spPr>
            <a:xfrm rot="2700000">
              <a:off x="6029199" y="4941752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>
              <a:spLocks noChangeAspect="1"/>
            </p:cNvSpPr>
            <p:nvPr/>
          </p:nvSpPr>
          <p:spPr>
            <a:xfrm rot="2700000">
              <a:off x="4062508" y="5130435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Cross 175"/>
            <p:cNvSpPr>
              <a:spLocks noChangeAspect="1"/>
            </p:cNvSpPr>
            <p:nvPr/>
          </p:nvSpPr>
          <p:spPr>
            <a:xfrm rot="2700000">
              <a:off x="3126345" y="4561559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 rot="2700000">
              <a:off x="6681692" y="3381918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 rot="2700000">
              <a:off x="6433642" y="2987828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Cross 178"/>
            <p:cNvSpPr>
              <a:spLocks noChangeAspect="1"/>
            </p:cNvSpPr>
            <p:nvPr/>
          </p:nvSpPr>
          <p:spPr>
            <a:xfrm rot="2700000">
              <a:off x="5009821" y="1971562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 rot="2700000">
              <a:off x="5519334" y="4298345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Cross 180"/>
            <p:cNvSpPr>
              <a:spLocks noChangeAspect="1"/>
            </p:cNvSpPr>
            <p:nvPr/>
          </p:nvSpPr>
          <p:spPr>
            <a:xfrm rot="2700000">
              <a:off x="4588113" y="2160728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4540116" y="4253814"/>
            <a:ext cx="806284" cy="1074979"/>
            <a:chOff x="1853739" y="4208841"/>
            <a:chExt cx="1053563" cy="1404663"/>
          </a:xfrm>
        </p:grpSpPr>
        <p:sp>
          <p:nvSpPr>
            <p:cNvPr id="183" name="Oval 182"/>
            <p:cNvSpPr>
              <a:spLocks noChangeAspect="1"/>
            </p:cNvSpPr>
            <p:nvPr/>
          </p:nvSpPr>
          <p:spPr>
            <a:xfrm rot="2700000">
              <a:off x="2434311" y="5169540"/>
              <a:ext cx="144000" cy="1440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>
              <a:spLocks noChangeAspect="1"/>
            </p:cNvSpPr>
            <p:nvPr/>
          </p:nvSpPr>
          <p:spPr>
            <a:xfrm rot="2700000">
              <a:off x="2729433" y="4758305"/>
              <a:ext cx="144000" cy="1440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 rot="2700000">
              <a:off x="2168214" y="4713927"/>
              <a:ext cx="144000" cy="1440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 rot="2700000">
              <a:off x="1853739" y="4462833"/>
              <a:ext cx="144000" cy="1440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 rot="2700000">
              <a:off x="1955343" y="5469504"/>
              <a:ext cx="144000" cy="1440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 rot="2700000">
              <a:off x="2400443" y="4395449"/>
              <a:ext cx="144000" cy="1440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>
              <a:spLocks noChangeAspect="1"/>
            </p:cNvSpPr>
            <p:nvPr/>
          </p:nvSpPr>
          <p:spPr>
            <a:xfrm rot="2700000">
              <a:off x="2763302" y="4208841"/>
              <a:ext cx="144000" cy="1440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>
              <a:spLocks noChangeAspect="1"/>
            </p:cNvSpPr>
            <p:nvPr/>
          </p:nvSpPr>
          <p:spPr>
            <a:xfrm rot="2700000">
              <a:off x="2023989" y="5048588"/>
              <a:ext cx="144000" cy="1440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4358415" y="3164554"/>
            <a:ext cx="4377862" cy="1252420"/>
            <a:chOff x="1475681" y="2624534"/>
            <a:chExt cx="5720507" cy="1636525"/>
          </a:xfrm>
        </p:grpSpPr>
        <p:pic>
          <p:nvPicPr>
            <p:cNvPr id="192" name="Picture 191" descr="latex-image-1.pdf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527" y="3348664"/>
              <a:ext cx="354386" cy="383919"/>
            </a:xfrm>
            <a:prstGeom prst="rect">
              <a:avLst/>
            </a:prstGeom>
          </p:spPr>
        </p:pic>
        <p:cxnSp>
          <p:nvCxnSpPr>
            <p:cNvPr id="193" name="Straight Connector 192"/>
            <p:cNvCxnSpPr/>
            <p:nvPr/>
          </p:nvCxnSpPr>
          <p:spPr>
            <a:xfrm flipV="1">
              <a:off x="1475681" y="2624534"/>
              <a:ext cx="5720507" cy="1636525"/>
            </a:xfrm>
            <a:prstGeom prst="line">
              <a:avLst/>
            </a:prstGeom>
            <a:noFill/>
            <a:ln w="57150" cap="flat" cmpd="sng" algn="ctr">
              <a:solidFill>
                <a:srgbClr val="577204"/>
              </a:solidFill>
              <a:prstDash val="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pic>
        <p:nvPicPr>
          <p:cNvPr id="194" name="Picture 193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79" y="2269959"/>
            <a:ext cx="1031194" cy="224436"/>
          </a:xfrm>
          <a:prstGeom prst="rect">
            <a:avLst/>
          </a:prstGeom>
        </p:spPr>
      </p:pic>
      <p:pic>
        <p:nvPicPr>
          <p:cNvPr id="195" name="Picture 194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94" y="2022128"/>
            <a:ext cx="1282468" cy="248025"/>
          </a:xfrm>
          <a:prstGeom prst="rect">
            <a:avLst/>
          </a:prstGeom>
        </p:spPr>
      </p:pic>
      <p:pic>
        <p:nvPicPr>
          <p:cNvPr id="196" name="Picture 195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91" y="3893369"/>
            <a:ext cx="874580" cy="284239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75" y="6190417"/>
            <a:ext cx="800900" cy="256025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6026756" y="2209999"/>
            <a:ext cx="1793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b="1" i="1" dirty="0" smtClean="0">
                <a:solidFill>
                  <a:srgbClr val="2966EB"/>
                </a:solidFill>
                <a:latin typeface="Times New Roman"/>
                <a:cs typeface="Times New Roman"/>
              </a:rPr>
              <a:t>Source</a:t>
            </a:r>
            <a:r>
              <a:rPr lang="en-US" dirty="0" smtClean="0">
                <a:solidFill>
                  <a:srgbClr val="2966EB"/>
                </a:solidFill>
                <a:latin typeface="Times New Roman"/>
                <a:cs typeface="Times New Roman"/>
              </a:rPr>
              <a:t> (</a:t>
            </a:r>
            <a:r>
              <a:rPr lang="en-US" b="1" i="1" dirty="0" smtClean="0">
                <a:solidFill>
                  <a:srgbClr val="2966EB"/>
                </a:solidFill>
                <a:latin typeface="Times New Roman"/>
                <a:cs typeface="Times New Roman"/>
              </a:rPr>
              <a:t>S</a:t>
            </a:r>
            <a:r>
              <a:rPr lang="en-US" dirty="0" smtClean="0">
                <a:solidFill>
                  <a:srgbClr val="2966EB"/>
                </a:solidFill>
                <a:latin typeface="Times New Roman"/>
                <a:cs typeface="Times New Roman"/>
              </a:rPr>
              <a:t>)</a:t>
            </a:r>
            <a:endParaRPr lang="en-US" dirty="0">
              <a:solidFill>
                <a:srgbClr val="2966EB"/>
              </a:solidFill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134094" y="2212166"/>
            <a:ext cx="1793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b="1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Target</a:t>
            </a:r>
            <a:r>
              <a:rPr lang="en-US" dirty="0" smtClean="0">
                <a:solidFill>
                  <a:srgbClr val="008000"/>
                </a:solidFill>
                <a:latin typeface="Times New Roman"/>
                <a:cs typeface="Times New Roman"/>
              </a:rPr>
              <a:t> (</a:t>
            </a:r>
            <a:r>
              <a:rPr lang="en-US" b="1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T</a:t>
            </a:r>
            <a:r>
              <a:rPr lang="en-US" dirty="0" smtClean="0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  <a:endParaRPr lang="en-US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933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labels for </a:t>
            </a:r>
            <a:r>
              <a:rPr lang="en-US" dirty="0"/>
              <a:t>all </a:t>
            </a:r>
            <a:r>
              <a:rPr lang="en-US" dirty="0" smtClean="0"/>
              <a:t>domains: Not a scalable solution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641276" y="1450997"/>
            <a:ext cx="2320419" cy="5228543"/>
            <a:chOff x="6641276" y="1450997"/>
            <a:chExt cx="2320419" cy="5228543"/>
          </a:xfrm>
        </p:grpSpPr>
        <p:grpSp>
          <p:nvGrpSpPr>
            <p:cNvPr id="36" name="Group 35"/>
            <p:cNvGrpSpPr/>
            <p:nvPr/>
          </p:nvGrpSpPr>
          <p:grpSpPr>
            <a:xfrm>
              <a:off x="6641277" y="1450997"/>
              <a:ext cx="2316585" cy="1401530"/>
              <a:chOff x="6660233" y="1413089"/>
              <a:chExt cx="2316585" cy="1401530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6660233" y="1648044"/>
                <a:ext cx="2316585" cy="1166575"/>
                <a:chOff x="4572000" y="1432043"/>
                <a:chExt cx="2316585" cy="1166575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4572000" y="1432043"/>
                  <a:ext cx="2316585" cy="1166574"/>
                  <a:chOff x="4572000" y="1432043"/>
                  <a:chExt cx="2316585" cy="1166574"/>
                </a:xfrm>
              </p:grpSpPr>
              <p:sp>
                <p:nvSpPr>
                  <p:cNvPr id="73" name="Rectangle 72"/>
                  <p:cNvSpPr/>
                  <p:nvPr/>
                </p:nvSpPr>
                <p:spPr>
                  <a:xfrm rot="5400000">
                    <a:off x="5011626" y="992417"/>
                    <a:ext cx="1166572" cy="2045823"/>
                  </a:xfrm>
                  <a:prstGeom prst="rect">
                    <a:avLst/>
                  </a:pr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  <a:prstDash val="dash"/>
                  </a:ln>
                  <a:effectLst/>
                  <a:scene3d>
                    <a:camera prst="orthographicFront">
                      <a:rot lat="0" lon="0" rev="0"/>
                    </a:camera>
                    <a:lightRig rig="twoPt" dir="tl"/>
                  </a:scene3d>
                  <a:sp3d prstMaterial="softEdge"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000000"/>
                      </a:solidFill>
                    </a:endParaRPr>
                  </a:p>
                </p:txBody>
              </p:sp>
              <p:grpSp>
                <p:nvGrpSpPr>
                  <p:cNvPr id="74" name="Group 73"/>
                  <p:cNvGrpSpPr/>
                  <p:nvPr/>
                </p:nvGrpSpPr>
                <p:grpSpPr>
                  <a:xfrm rot="5400000">
                    <a:off x="6162378" y="1872410"/>
                    <a:ext cx="1166574" cy="285840"/>
                    <a:chOff x="310677" y="1774486"/>
                    <a:chExt cx="4400292" cy="285840"/>
                  </a:xfrm>
                </p:grpSpPr>
                <p:sp>
                  <p:nvSpPr>
                    <p:cNvPr id="75" name="Rectangle 74"/>
                    <p:cNvSpPr/>
                    <p:nvPr/>
                  </p:nvSpPr>
                  <p:spPr>
                    <a:xfrm>
                      <a:off x="310677" y="1774486"/>
                      <a:ext cx="4400284" cy="280240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 w="6350">
                      <a:solidFill>
                        <a:schemeClr val="tx1"/>
                      </a:solidFill>
                      <a:prstDash val="dash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woPt" dir="tl"/>
                    </a:scene3d>
                    <a:sp3d prstMaterial="softEdge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310683" y="1815387"/>
                      <a:ext cx="4400286" cy="2449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700" b="1" i="1" dirty="0" smtClean="0">
                          <a:latin typeface="Times New Roman"/>
                          <a:cs typeface="Times New Roman"/>
                        </a:rPr>
                        <a:t>Modalities</a:t>
                      </a:r>
                      <a:endParaRPr lang="en-US" sz="1700" dirty="0">
                        <a:latin typeface="Times New Roman"/>
                        <a:cs typeface="Times New Roman"/>
                      </a:endParaRPr>
                    </a:p>
                  </p:txBody>
                </p:sp>
              </p:grp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4597111" y="1432045"/>
                  <a:ext cx="2001649" cy="1166573"/>
                  <a:chOff x="3333506" y="1687742"/>
                  <a:chExt cx="3536500" cy="2017304"/>
                </a:xfrm>
              </p:grpSpPr>
              <p:pic>
                <p:nvPicPr>
                  <p:cNvPr id="71" name="Picture 70" descr="geSl81.png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464" t="6578" r="15973" b="6781"/>
                  <a:stretch/>
                </p:blipFill>
                <p:spPr>
                  <a:xfrm>
                    <a:off x="3333506" y="1687744"/>
                    <a:ext cx="1768250" cy="2017302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 descr="swiSl81.png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075" t="6578" r="15361" b="6779"/>
                  <a:stretch/>
                </p:blipFill>
                <p:spPr>
                  <a:xfrm>
                    <a:off x="5101756" y="1687742"/>
                    <a:ext cx="1768250" cy="2017302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8" name="Picture 67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7816" y="1413089"/>
                <a:ext cx="876706" cy="216000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6641276" y="2931934"/>
              <a:ext cx="2320419" cy="3747606"/>
              <a:chOff x="6660232" y="2979319"/>
              <a:chExt cx="2320419" cy="3747606"/>
            </a:xfrm>
          </p:grpSpPr>
          <p:pic>
            <p:nvPicPr>
              <p:cNvPr id="38" name="Picture 37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3084" y="2979319"/>
                <a:ext cx="1506161" cy="216000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6660232" y="3212976"/>
                <a:ext cx="2320419" cy="3513949"/>
                <a:chOff x="4572000" y="2598615"/>
                <a:chExt cx="2320419" cy="3513949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4572001" y="3765189"/>
                  <a:ext cx="2316585" cy="1180804"/>
                  <a:chOff x="4572001" y="3765189"/>
                  <a:chExt cx="2316585" cy="1180804"/>
                </a:xfrm>
              </p:grpSpPr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4572001" y="3779420"/>
                    <a:ext cx="2316585" cy="1166573"/>
                    <a:chOff x="4622593" y="3779420"/>
                    <a:chExt cx="2266198" cy="1166573"/>
                  </a:xfrm>
                </p:grpSpPr>
                <p:grpSp>
                  <p:nvGrpSpPr>
                    <p:cNvPr id="63" name="Group 62"/>
                    <p:cNvGrpSpPr/>
                    <p:nvPr/>
                  </p:nvGrpSpPr>
                  <p:grpSpPr>
                    <a:xfrm rot="5400000">
                      <a:off x="6160238" y="4217439"/>
                      <a:ext cx="1166572" cy="290535"/>
                      <a:chOff x="310677" y="1774280"/>
                      <a:chExt cx="4400286" cy="290535"/>
                    </a:xfrm>
                  </p:grpSpPr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10677" y="1774280"/>
                        <a:ext cx="4400286" cy="28024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chemeClr val="tx1"/>
                        </a:solidFill>
                        <a:prstDash val="dash"/>
                      </a:ln>
                      <a:effectLst/>
                      <a:scene3d>
                        <a:camera prst="orthographicFront">
                          <a:rot lat="0" lon="0" rev="0"/>
                        </a:camera>
                        <a:lightRig rig="twoPt" dir="tl"/>
                      </a:scene3d>
                      <a:sp3d prstMaterial="softEdge"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>
                        <a:off x="310677" y="1810899"/>
                        <a:ext cx="4400286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>
                          <a:lnSpc>
                            <a:spcPct val="50000"/>
                          </a:lnSpc>
                        </a:pPr>
                        <a:r>
                          <a:rPr lang="en-US" sz="1700" b="1" i="1" dirty="0" smtClean="0">
                            <a:latin typeface="Times New Roman"/>
                            <a:cs typeface="Times New Roman"/>
                          </a:rPr>
                          <a:t>Acq. Axis</a:t>
                        </a:r>
                        <a:endParaRPr lang="en-US" sz="1700" dirty="0">
                          <a:latin typeface="Times New Roman"/>
                          <a:cs typeface="Times New Roman"/>
                        </a:endParaRPr>
                      </a:p>
                    </p:txBody>
                  </p:sp>
                </p:grpSp>
                <p:sp>
                  <p:nvSpPr>
                    <p:cNvPr id="64" name="Rectangle 63"/>
                    <p:cNvSpPr/>
                    <p:nvPr/>
                  </p:nvSpPr>
                  <p:spPr>
                    <a:xfrm rot="5400000">
                      <a:off x="5036923" y="3365090"/>
                      <a:ext cx="1166572" cy="1995231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6350">
                      <a:solidFill>
                        <a:schemeClr val="tx1"/>
                      </a:solidFill>
                      <a:prstDash val="dash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woPt" dir="tl"/>
                    </a:scene3d>
                    <a:sp3d prstMaterial="softEdge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4589018" y="3765189"/>
                    <a:ext cx="2008082" cy="1166572"/>
                    <a:chOff x="1157940" y="4361889"/>
                    <a:chExt cx="2008082" cy="1166572"/>
                  </a:xfrm>
                </p:grpSpPr>
                <p:pic>
                  <p:nvPicPr>
                    <p:cNvPr id="61" name="Picture 60" descr="axialAcq_axialSl12.png"/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7903" t="9829" r="18976" b="12714"/>
                    <a:stretch/>
                  </p:blipFill>
                  <p:spPr>
                    <a:xfrm>
                      <a:off x="1157940" y="4367584"/>
                      <a:ext cx="1003925" cy="11608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2" name="Picture 61" descr="sagAcq_axialSl12.png"/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7904" t="9449" r="19171" b="12714"/>
                    <a:stretch/>
                  </p:blipFill>
                  <p:spPr>
                    <a:xfrm>
                      <a:off x="2165197" y="4361889"/>
                      <a:ext cx="1000825" cy="116657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4572000" y="4945175"/>
                  <a:ext cx="2320419" cy="1167389"/>
                  <a:chOff x="4572000" y="4945175"/>
                  <a:chExt cx="2320419" cy="1167389"/>
                </a:xfrm>
              </p:grpSpPr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572000" y="4945991"/>
                    <a:ext cx="2320419" cy="1166573"/>
                    <a:chOff x="4572000" y="4945991"/>
                    <a:chExt cx="2320419" cy="1166573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 rot="5400000">
                      <a:off x="6161474" y="5381618"/>
                      <a:ext cx="1166572" cy="295319"/>
                      <a:chOff x="310677" y="1765008"/>
                      <a:chExt cx="4400286" cy="295319"/>
                    </a:xfrm>
                  </p:grpSpPr>
                  <p:sp>
                    <p:nvSpPr>
                      <p:cNvPr id="57" name="Rectangle 56"/>
                      <p:cNvSpPr/>
                      <p:nvPr/>
                    </p:nvSpPr>
                    <p:spPr>
                      <a:xfrm>
                        <a:off x="310677" y="1765008"/>
                        <a:ext cx="4400286" cy="28024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chemeClr val="tx1"/>
                        </a:solidFill>
                        <a:prstDash val="dash"/>
                      </a:ln>
                      <a:effectLst/>
                      <a:scene3d>
                        <a:camera prst="orthographicFront">
                          <a:rot lat="0" lon="0" rev="0"/>
                        </a:camera>
                        <a:lightRig rig="twoPt" dir="tl"/>
                      </a:scene3d>
                      <a:sp3d prstMaterial="softEdge"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58" name="TextBox 57"/>
                      <p:cNvSpPr txBox="1"/>
                      <p:nvPr/>
                    </p:nvSpPr>
                    <p:spPr>
                      <a:xfrm>
                        <a:off x="310677" y="1815388"/>
                        <a:ext cx="4400284" cy="24493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>
                          <a:lnSpc>
                            <a:spcPct val="50000"/>
                          </a:lnSpc>
                        </a:pPr>
                        <a:r>
                          <a:rPr lang="en-US" sz="1700" b="1" i="1" dirty="0" smtClean="0">
                            <a:latin typeface="Times New Roman"/>
                            <a:cs typeface="Times New Roman"/>
                          </a:rPr>
                          <a:t>Artifacts</a:t>
                        </a:r>
                        <a:endParaRPr lang="en-US" sz="1700" dirty="0">
                          <a:latin typeface="Times New Roman"/>
                          <a:cs typeface="Times New Roman"/>
                        </a:endParaRPr>
                      </a:p>
                    </p:txBody>
                  </p:sp>
                </p:grpSp>
                <p:sp>
                  <p:nvSpPr>
                    <p:cNvPr id="56" name="Rectangle 55"/>
                    <p:cNvSpPr/>
                    <p:nvPr/>
                  </p:nvSpPr>
                  <p:spPr>
                    <a:xfrm rot="5400000">
                      <a:off x="5008417" y="4509574"/>
                      <a:ext cx="1166572" cy="2039405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6350">
                      <a:solidFill>
                        <a:schemeClr val="tx1"/>
                      </a:solidFill>
                      <a:prstDash val="dash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woPt" dir="tl"/>
                    </a:scene3d>
                    <a:sp3d prstMaterial="softEdge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4589252" y="4945175"/>
                    <a:ext cx="2007848" cy="1166572"/>
                    <a:chOff x="3855959" y="4808317"/>
                    <a:chExt cx="1458699" cy="847513"/>
                  </a:xfrm>
                </p:grpSpPr>
                <p:pic>
                  <p:nvPicPr>
                    <p:cNvPr id="53" name="Picture 52" descr="badT2.png"/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3327" b="614"/>
                    <a:stretch/>
                  </p:blipFill>
                  <p:spPr>
                    <a:xfrm>
                      <a:off x="4585308" y="4808317"/>
                      <a:ext cx="729350" cy="84751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4" name="Picture 53" descr="goodT2.png"/>
                    <p:cNvPicPr>
                      <a:picLocks noChangeAspect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178" t="1946" r="3749" b="1402"/>
                    <a:stretch/>
                  </p:blipFill>
                  <p:spPr>
                    <a:xfrm>
                      <a:off x="3855959" y="4808317"/>
                      <a:ext cx="729350" cy="8475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572000" y="2598615"/>
                  <a:ext cx="2320419" cy="1166575"/>
                  <a:chOff x="4572000" y="2598615"/>
                  <a:chExt cx="2320419" cy="1166575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4572000" y="2598617"/>
                    <a:ext cx="2320419" cy="1166573"/>
                    <a:chOff x="4572000" y="2598617"/>
                    <a:chExt cx="2320419" cy="1166573"/>
                  </a:xfrm>
                </p:grpSpPr>
                <p:grpSp>
                  <p:nvGrpSpPr>
                    <p:cNvPr id="47" name="Group 46"/>
                    <p:cNvGrpSpPr/>
                    <p:nvPr/>
                  </p:nvGrpSpPr>
                  <p:grpSpPr>
                    <a:xfrm rot="5400000">
                      <a:off x="6159230" y="3032000"/>
                      <a:ext cx="1166572" cy="299807"/>
                      <a:chOff x="310677" y="1765008"/>
                      <a:chExt cx="4400286" cy="299807"/>
                    </a:xfrm>
                  </p:grpSpPr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310677" y="1765008"/>
                        <a:ext cx="4400286" cy="28024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6350">
                        <a:solidFill>
                          <a:schemeClr val="tx1"/>
                        </a:solidFill>
                        <a:prstDash val="dash"/>
                      </a:ln>
                      <a:effectLst/>
                      <a:scene3d>
                        <a:camera prst="orthographicFront">
                          <a:rot lat="0" lon="0" rev="0"/>
                        </a:camera>
                        <a:lightRig rig="twoPt" dir="tl"/>
                      </a:scene3d>
                      <a:sp3d prstMaterial="softEdge"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50" name="TextBox 49"/>
                      <p:cNvSpPr txBox="1"/>
                      <p:nvPr/>
                    </p:nvSpPr>
                    <p:spPr>
                      <a:xfrm>
                        <a:off x="310677" y="1810899"/>
                        <a:ext cx="4400286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>
                          <a:lnSpc>
                            <a:spcPct val="50000"/>
                          </a:lnSpc>
                        </a:pPr>
                        <a:r>
                          <a:rPr lang="en-US" sz="1700" b="1" i="1" dirty="0" smtClean="0">
                            <a:latin typeface="Times New Roman"/>
                            <a:cs typeface="Times New Roman"/>
                          </a:rPr>
                          <a:t>Contrast</a:t>
                        </a:r>
                        <a:endParaRPr lang="en-US" sz="1700" dirty="0">
                          <a:latin typeface="Times New Roman"/>
                          <a:cs typeface="Times New Roman"/>
                        </a:endParaRPr>
                      </a:p>
                    </p:txBody>
                  </p:sp>
                </p:grpSp>
                <p:sp>
                  <p:nvSpPr>
                    <p:cNvPr id="48" name="Rectangle 47"/>
                    <p:cNvSpPr/>
                    <p:nvPr/>
                  </p:nvSpPr>
                  <p:spPr>
                    <a:xfrm rot="5400000">
                      <a:off x="5008417" y="2162200"/>
                      <a:ext cx="1166572" cy="2039405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6350">
                      <a:solidFill>
                        <a:schemeClr val="tx1"/>
                      </a:solidFill>
                      <a:prstDash val="dash"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twoPt" dir="tl"/>
                    </a:scene3d>
                    <a:sp3d prstMaterial="softEdge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4597111" y="2598615"/>
                    <a:ext cx="1999989" cy="1166572"/>
                    <a:chOff x="1157908" y="3192477"/>
                    <a:chExt cx="1999989" cy="1166572"/>
                  </a:xfrm>
                </p:grpSpPr>
                <p:pic>
                  <p:nvPicPr>
                    <p:cNvPr id="45" name="Picture 44" descr="highContrT1ce.png"/>
                    <p:cNvPicPr>
                      <a:picLocks noChangeAspect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8543" t="14911" r="18380" b="7443"/>
                    <a:stretch/>
                  </p:blipFill>
                  <p:spPr>
                    <a:xfrm>
                      <a:off x="2157106" y="3192477"/>
                      <a:ext cx="1000791" cy="116087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Picture 45" descr="lowContrT1ce.png"/>
                    <p:cNvPicPr>
                      <a:picLocks noChangeAspect="1"/>
                    </p:cNvPicPr>
                    <p:nvPr/>
                  </p:nvPicPr>
                  <p:blipFill rotWithShape="1"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7854" t="14434" r="19066" b="7539"/>
                    <a:stretch/>
                  </p:blipFill>
                  <p:spPr>
                    <a:xfrm>
                      <a:off x="1157908" y="3192477"/>
                      <a:ext cx="1000822" cy="1166572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sp>
        <p:nvSpPr>
          <p:cNvPr id="24" name="TextBox 23"/>
          <p:cNvSpPr txBox="1"/>
          <p:nvPr/>
        </p:nvSpPr>
        <p:spPr>
          <a:xfrm>
            <a:off x="3014037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3299" y="3771952"/>
            <a:ext cx="5648951" cy="673855"/>
            <a:chOff x="303299" y="3771952"/>
            <a:chExt cx="5648951" cy="673855"/>
          </a:xfrm>
        </p:grpSpPr>
        <p:sp>
          <p:nvSpPr>
            <p:cNvPr id="2" name="Bent-Up Arrow 1"/>
            <p:cNvSpPr/>
            <p:nvPr/>
          </p:nvSpPr>
          <p:spPr>
            <a:xfrm rot="5400000">
              <a:off x="412318" y="3662933"/>
              <a:ext cx="464386" cy="682424"/>
            </a:xfrm>
            <a:prstGeom prst="bentUpArrow">
              <a:avLst/>
            </a:prstGeom>
            <a:solidFill>
              <a:schemeClr val="accent4">
                <a:lumMod val="75000"/>
                <a:alpha val="8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85723" y="3799476"/>
              <a:ext cx="4966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u"/>
              </a:pPr>
              <a:r>
                <a:rPr lang="en-US" dirty="0" smtClean="0"/>
                <a:t>Large scale, multi-center studies impeded.</a:t>
              </a:r>
            </a:p>
            <a:p>
              <a:pPr marL="285750" indent="-285750">
                <a:buFont typeface="Wingdings" charset="2"/>
                <a:buChar char="u"/>
              </a:pPr>
              <a:r>
                <a:rPr lang="en-US" dirty="0" smtClean="0"/>
                <a:t>Release of tools “in the wild” problematic.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3299" y="5754016"/>
            <a:ext cx="5672489" cy="698329"/>
            <a:chOff x="303299" y="5707229"/>
            <a:chExt cx="5672489" cy="698329"/>
          </a:xfrm>
        </p:grpSpPr>
        <p:sp>
          <p:nvSpPr>
            <p:cNvPr id="79" name="Bent-Up Arrow 78"/>
            <p:cNvSpPr/>
            <p:nvPr/>
          </p:nvSpPr>
          <p:spPr>
            <a:xfrm rot="5400000">
              <a:off x="412318" y="5598210"/>
              <a:ext cx="464386" cy="682424"/>
            </a:xfrm>
            <a:prstGeom prst="bentUpArrow">
              <a:avLst/>
            </a:prstGeom>
            <a:solidFill>
              <a:srgbClr val="18357C">
                <a:alpha val="85000"/>
              </a:srgbClr>
            </a:solidFill>
            <a:ln>
              <a:solidFill>
                <a:srgbClr val="18357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09261" y="5759227"/>
              <a:ext cx="4966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u"/>
              </a:pPr>
              <a:r>
                <a:rPr lang="en-US" dirty="0" smtClean="0"/>
                <a:t>Previous manual annotations useless.</a:t>
              </a:r>
            </a:p>
            <a:p>
              <a:pPr marL="285750" indent="-285750">
                <a:buFont typeface="Wingdings" charset="2"/>
                <a:buChar char="u"/>
              </a:pPr>
              <a:r>
                <a:rPr lang="en-US" dirty="0" smtClean="0"/>
                <a:t>Old trained models obsolete.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70390" y="1706876"/>
            <a:ext cx="5213174" cy="1960833"/>
            <a:chOff x="310677" y="1765008"/>
            <a:chExt cx="3967487" cy="1960833"/>
          </a:xfrm>
          <a:solidFill>
            <a:srgbClr val="E5EEFF"/>
          </a:solidFill>
        </p:grpSpPr>
        <p:sp>
          <p:nvSpPr>
            <p:cNvPr id="97" name="Rectangle 96"/>
            <p:cNvSpPr/>
            <p:nvPr/>
          </p:nvSpPr>
          <p:spPr>
            <a:xfrm>
              <a:off x="310677" y="2045248"/>
              <a:ext cx="3967487" cy="1680593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10677" y="1765008"/>
              <a:ext cx="3967487" cy="299807"/>
              <a:chOff x="310677" y="1765008"/>
              <a:chExt cx="3967487" cy="299807"/>
            </a:xfrm>
            <a:grpFill/>
          </p:grpSpPr>
          <p:sp>
            <p:nvSpPr>
              <p:cNvPr id="85" name="Rectangle 84"/>
              <p:cNvSpPr/>
              <p:nvPr/>
            </p:nvSpPr>
            <p:spPr>
              <a:xfrm>
                <a:off x="310677" y="1765008"/>
                <a:ext cx="3967487" cy="280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  <a:prstDash val="dash"/>
              </a:ln>
              <a:effectLst/>
              <a:scene3d>
                <a:camera prst="orthographicFront">
                  <a:rot lat="0" lon="0" rev="0"/>
                </a:camera>
                <a:lightRig rig="twoPt" dir="tl"/>
              </a:scene3d>
              <a:sp3d prstMaterial="softEdg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0677" y="1810899"/>
                <a:ext cx="3484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50000"/>
                  </a:lnSpc>
                </a:pPr>
                <a:r>
                  <a:rPr lang="en-US" dirty="0"/>
                  <a:t>Multiple sources of domain </a:t>
                </a:r>
                <a:r>
                  <a:rPr lang="en-US" dirty="0" smtClean="0"/>
                  <a:t>variation</a:t>
                </a:r>
                <a:endParaRPr lang="en-US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170390" y="4745728"/>
            <a:ext cx="5213174" cy="899321"/>
            <a:chOff x="310677" y="1765008"/>
            <a:chExt cx="3967487" cy="899321"/>
          </a:xfrm>
          <a:solidFill>
            <a:srgbClr val="E5EEFF"/>
          </a:solidFill>
        </p:grpSpPr>
        <p:sp>
          <p:nvSpPr>
            <p:cNvPr id="104" name="Rectangle 103"/>
            <p:cNvSpPr/>
            <p:nvPr/>
          </p:nvSpPr>
          <p:spPr>
            <a:xfrm>
              <a:off x="310677" y="2045249"/>
              <a:ext cx="3967487" cy="619080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woPt" dir="tl"/>
            </a:scene3d>
            <a:sp3d prstMaterial="soft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10677" y="1765008"/>
              <a:ext cx="3967487" cy="299807"/>
              <a:chOff x="310677" y="1765008"/>
              <a:chExt cx="3967487" cy="299807"/>
            </a:xfrm>
            <a:grpFill/>
          </p:grpSpPr>
          <p:sp>
            <p:nvSpPr>
              <p:cNvPr id="102" name="Rectangle 101"/>
              <p:cNvSpPr/>
              <p:nvPr/>
            </p:nvSpPr>
            <p:spPr>
              <a:xfrm>
                <a:off x="310677" y="1765008"/>
                <a:ext cx="3967487" cy="2802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  <a:prstDash val="dash"/>
              </a:ln>
              <a:effectLst/>
              <a:scene3d>
                <a:camera prst="orthographicFront">
                  <a:rot lat="0" lon="0" rev="0"/>
                </a:camera>
                <a:lightRig rig="twoPt" dir="tl"/>
              </a:scene3d>
              <a:sp3d prstMaterial="softEdg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310677" y="1810899"/>
                <a:ext cx="396748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50000"/>
                  </a:lnSpc>
                </a:pPr>
                <a:r>
                  <a:rPr lang="en-US" dirty="0" smtClean="0"/>
                  <a:t>Technologies and specifications will change!</a:t>
                </a:r>
                <a:endParaRPr lang="en-US" dirty="0"/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170390" y="2015547"/>
            <a:ext cx="5213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Protocol of acquisition</a:t>
            </a:r>
            <a:r>
              <a:rPr lang="en-US" sz="1600" dirty="0" smtClean="0"/>
              <a:t>:</a:t>
            </a:r>
          </a:p>
          <a:p>
            <a:pPr lvl="1"/>
            <a:r>
              <a:rPr lang="en-US" sz="1600" dirty="0" smtClean="0"/>
              <a:t>Modalities</a:t>
            </a:r>
            <a:r>
              <a:rPr lang="en-US" sz="1600" dirty="0"/>
              <a:t>, contrast, axis of </a:t>
            </a:r>
            <a:r>
              <a:rPr lang="en-US" sz="1600" dirty="0" err="1"/>
              <a:t>acq</a:t>
            </a:r>
            <a:r>
              <a:rPr lang="en-US" sz="1600" dirty="0"/>
              <a:t>., resolution…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Different Scanners</a:t>
            </a:r>
            <a:r>
              <a:rPr lang="en-US" sz="1600" dirty="0" smtClean="0"/>
              <a:t>:</a:t>
            </a:r>
            <a:endParaRPr lang="en-US" sz="1600" dirty="0"/>
          </a:p>
          <a:p>
            <a:pPr lvl="1"/>
            <a:r>
              <a:rPr lang="en-US" sz="1600" dirty="0" smtClean="0"/>
              <a:t>1.5T </a:t>
            </a:r>
            <a:r>
              <a:rPr lang="en-US" sz="1600" dirty="0"/>
              <a:t>/ 3T / 5T, bias field, noise…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Biased </a:t>
            </a:r>
            <a:r>
              <a:rPr lang="en-US" sz="1600" dirty="0" smtClean="0"/>
              <a:t>database:</a:t>
            </a:r>
          </a:p>
          <a:p>
            <a:pPr lvl="1"/>
            <a:r>
              <a:rPr lang="en-US" sz="1600" dirty="0" smtClean="0"/>
              <a:t>Severity </a:t>
            </a:r>
            <a:r>
              <a:rPr lang="en-US" sz="1600" dirty="0"/>
              <a:t>of pathology, age, motion levels, artifacts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70390" y="5044922"/>
            <a:ext cx="52131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New scanners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Evolving protocols and clinical standards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959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</a:t>
            </a:r>
            <a:r>
              <a:rPr lang="en-US" dirty="0" smtClean="0"/>
              <a:t>Adaptation (DA)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56309" y="4614354"/>
            <a:ext cx="4137272" cy="1478916"/>
          </a:xfrm>
          <a:prstGeom prst="rect">
            <a:avLst/>
          </a:prstGeom>
        </p:spPr>
        <p:txBody>
          <a:bodyPr vert="horz" lIns="4572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30000"/>
              <a:buFont typeface="Arial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30000"/>
              <a:buFont typeface="Lucida Grande"/>
              <a:buChar char="-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30000"/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30000"/>
              <a:buFont typeface="Lucida Grande"/>
              <a:buChar char="-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30000"/>
              <a:buFont typeface="Arial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7013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30000"/>
              <a:buFont typeface="Wingdings" pitchFamily="2" charset="2"/>
              <a:buChar char="§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5813" indent="-2270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30000"/>
              <a:buFont typeface="Wingdings" pitchFamily="2" charset="2"/>
              <a:buChar char="§"/>
              <a:defRPr lang="en-US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/>
              <a:t>Supervised DA </a:t>
            </a:r>
            <a:r>
              <a:rPr lang="en-US" sz="1800" dirty="0" smtClean="0"/>
              <a:t>– </a:t>
            </a:r>
            <a:r>
              <a:rPr lang="en-US" sz="1800" u="sng" dirty="0" smtClean="0"/>
              <a:t>Little labels</a:t>
            </a:r>
            <a:r>
              <a:rPr lang="en-US" sz="1800" dirty="0" smtClean="0"/>
              <a:t> in</a:t>
            </a:r>
            <a:r>
              <a:rPr lang="en-US" sz="1800" b="1" dirty="0" smtClean="0"/>
              <a:t> </a:t>
            </a:r>
            <a:r>
              <a:rPr lang="en-US" sz="1800" b="1" i="1" dirty="0" smtClean="0"/>
              <a:t>T </a:t>
            </a:r>
            <a:r>
              <a:rPr lang="en-US" sz="1800" dirty="0" smtClean="0"/>
              <a:t>:</a:t>
            </a:r>
            <a:endParaRPr lang="en-US" sz="1800" dirty="0"/>
          </a:p>
          <a:p>
            <a:pPr marL="0" indent="0">
              <a:buNone/>
            </a:pPr>
            <a:r>
              <a:rPr lang="en-US" sz="1600" dirty="0" smtClean="0"/>
              <a:t>[van </a:t>
            </a:r>
            <a:r>
              <a:rPr lang="en-US" sz="1600" dirty="0" err="1" smtClean="0"/>
              <a:t>Oprbroek</a:t>
            </a:r>
            <a:r>
              <a:rPr lang="en-US" sz="1600" dirty="0"/>
              <a:t> </a:t>
            </a:r>
            <a:r>
              <a:rPr lang="en-US" sz="1600" dirty="0" smtClean="0"/>
              <a:t>TMI’</a:t>
            </a:r>
            <a:r>
              <a:rPr lang="en-US" sz="1600" dirty="0"/>
              <a:t>15</a:t>
            </a:r>
            <a:r>
              <a:rPr lang="en-US" sz="1600" dirty="0" smtClean="0"/>
              <a:t>] Adaptive SVMs.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[Becker TMI’15] Adapt trees via boosting.</a:t>
            </a:r>
          </a:p>
          <a:p>
            <a:pPr marL="0" indent="0">
              <a:buNone/>
            </a:pPr>
            <a:r>
              <a:rPr lang="en-US" sz="1600" dirty="0" smtClean="0"/>
              <a:t>[</a:t>
            </a:r>
            <a:r>
              <a:rPr lang="en-US" sz="1600" dirty="0" err="1" smtClean="0"/>
              <a:t>Conjeti</a:t>
            </a:r>
            <a:r>
              <a:rPr lang="en-US" sz="1600" dirty="0" smtClean="0"/>
              <a:t> MedIA’16] Adapt tree’s splits.</a:t>
            </a:r>
            <a:endParaRPr lang="en-US" sz="1600" dirty="0"/>
          </a:p>
          <a:p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56309" y="1455443"/>
            <a:ext cx="8821614" cy="2364326"/>
            <a:chOff x="156309" y="1455443"/>
            <a:chExt cx="8821614" cy="2364326"/>
          </a:xfrm>
        </p:grpSpPr>
        <p:sp>
          <p:nvSpPr>
            <p:cNvPr id="6" name="Content Placeholder 1"/>
            <p:cNvSpPr txBox="1">
              <a:spLocks/>
            </p:cNvSpPr>
            <p:nvPr/>
          </p:nvSpPr>
          <p:spPr>
            <a:xfrm>
              <a:off x="156309" y="1455443"/>
              <a:ext cx="8821614" cy="2364326"/>
            </a:xfrm>
            <a:prstGeom prst="rect">
              <a:avLst/>
            </a:prstGeom>
          </p:spPr>
          <p:txBody>
            <a:bodyPr vert="horz" lIns="4572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spcBef>
                  <a:spcPts val="600"/>
                </a:spcBef>
                <a:buClr>
                  <a:schemeClr val="tx1"/>
                </a:buClr>
                <a:buSzPct val="130000"/>
                <a:buFont typeface="Arial"/>
                <a:buChar char="•"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tx1"/>
                </a:buClr>
                <a:buSzPct val="130000"/>
                <a:buFont typeface="Lucida Grande"/>
                <a:buChar char="-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tx1"/>
                </a:buClr>
                <a:buSzPct val="130000"/>
                <a:buFont typeface="Arial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tx1"/>
                </a:buClr>
                <a:buSzPct val="130000"/>
                <a:buFont typeface="Lucida Grande"/>
                <a:buChar char="-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tx1"/>
                </a:buClr>
                <a:buSzPct val="130000"/>
                <a:buFont typeface="Arial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30000"/>
                <a:buFont typeface="Wingdings" pitchFamily="2" charset="2"/>
                <a:buChar char="§"/>
                <a:defRPr lang="en-US"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30000"/>
                <a:buFont typeface="Wingdings" pitchFamily="2" charset="2"/>
                <a:buChar char="§"/>
                <a:defRPr lang="en-US"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828800" indent="-227013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30000"/>
                <a:buFont typeface="Wingdings" pitchFamily="2" charset="2"/>
                <a:buChar char="§"/>
                <a:defRPr lang="en-US"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5813" indent="-227013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30000"/>
                <a:buFont typeface="Wingdings" pitchFamily="2" charset="2"/>
                <a:buChar char="§"/>
                <a:defRPr lang="en-US"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i="1" dirty="0" smtClean="0"/>
                <a:t>Explores learning a predictor       that </a:t>
              </a:r>
              <a:r>
                <a:rPr lang="en-US" sz="1800" b="1" i="1" dirty="0"/>
                <a:t>performs </a:t>
              </a:r>
              <a:r>
                <a:rPr lang="en-US" sz="1800" b="1" i="1" u="sng" dirty="0"/>
                <a:t>well on both </a:t>
              </a:r>
              <a:r>
                <a:rPr lang="en-US" sz="1800" b="1" i="1" u="sng" dirty="0" smtClean="0"/>
                <a:t>domains</a:t>
              </a:r>
              <a:r>
                <a:rPr lang="en-US" sz="1800" b="1" i="1" dirty="0" smtClean="0"/>
                <a:t> S and T</a:t>
              </a:r>
              <a:r>
                <a:rPr lang="en-US" sz="1800" i="1" dirty="0" smtClean="0"/>
                <a:t>.</a:t>
              </a:r>
              <a:r>
                <a:rPr lang="en-US" sz="1800" i="1" dirty="0"/>
                <a:t/>
              </a:r>
              <a:br>
                <a:rPr lang="en-US" sz="1800" i="1" dirty="0"/>
              </a:br>
              <a:endParaRPr lang="en-US" sz="1800" dirty="0" smtClean="0"/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b="1" dirty="0" smtClean="0"/>
                <a:t>Assumptions</a:t>
              </a:r>
              <a:r>
                <a:rPr lang="en-US" sz="1800" dirty="0" smtClean="0"/>
                <a:t>:</a:t>
              </a:r>
            </a:p>
            <a:p>
              <a:pPr marL="285750" indent="-285750">
                <a:buFont typeface="+mj-lt"/>
                <a:buAutoNum type="romanUcPeriod"/>
              </a:pPr>
              <a:r>
                <a:rPr lang="en-US" sz="1800" dirty="0" smtClean="0"/>
                <a:t> Such an      exists [Ben-David ML’10].</a:t>
              </a:r>
            </a:p>
            <a:p>
              <a:pPr marL="285750" indent="-285750">
                <a:buFont typeface="+mj-lt"/>
                <a:buAutoNum type="romanUcPeriod"/>
              </a:pPr>
              <a:r>
                <a:rPr lang="en-US" sz="1800" dirty="0" smtClean="0"/>
                <a:t> Labeled data in </a:t>
              </a:r>
              <a:r>
                <a:rPr lang="en-US" sz="1800" b="1" i="1" dirty="0" smtClean="0"/>
                <a:t>S</a:t>
              </a:r>
              <a:r>
                <a:rPr lang="en-US" sz="1800" dirty="0" smtClean="0"/>
                <a:t> (with same label spaces                  ).</a:t>
              </a:r>
            </a:p>
            <a:p>
              <a:pPr marL="285750" indent="-285750">
                <a:buFont typeface="+mj-lt"/>
                <a:buAutoNum type="romanUcPeriod"/>
              </a:pPr>
              <a:r>
                <a:rPr lang="en-US" sz="1800" dirty="0" smtClean="0"/>
                <a:t> Availability </a:t>
              </a:r>
              <a:r>
                <a:rPr lang="en-US" sz="1800" dirty="0"/>
                <a:t>of </a:t>
              </a:r>
              <a:r>
                <a:rPr lang="en-US" sz="1800" u="sng" dirty="0"/>
                <a:t>unlabeled data in </a:t>
              </a:r>
              <a:r>
                <a:rPr lang="en-US" sz="1800" b="1" i="1" u="sng" dirty="0"/>
                <a:t>T</a:t>
              </a:r>
              <a:r>
                <a:rPr lang="en-US" sz="1800" i="1" u="sng" dirty="0" smtClean="0"/>
                <a:t>.</a:t>
              </a:r>
              <a:endParaRPr lang="en-US" sz="1800" dirty="0" smtClean="0"/>
            </a:p>
            <a:p>
              <a:pPr marL="285750" indent="-285750">
                <a:buFont typeface="+mj-lt"/>
                <a:buAutoNum type="romanUcPeriod"/>
              </a:pPr>
              <a:r>
                <a:rPr lang="en-US" sz="1800" dirty="0" smtClean="0"/>
                <a:t> </a:t>
              </a:r>
              <a:r>
                <a:rPr lang="en-US" sz="1800" u="sng" dirty="0" smtClean="0"/>
                <a:t>Little</a:t>
              </a:r>
              <a:r>
                <a:rPr lang="en-US" sz="1800" dirty="0" smtClean="0"/>
                <a:t> or </a:t>
              </a:r>
              <a:r>
                <a:rPr lang="en-US" sz="1800" u="sng" dirty="0" smtClean="0"/>
                <a:t>no labels</a:t>
              </a:r>
              <a:r>
                <a:rPr lang="en-US" sz="1800" b="1" u="sng" dirty="0"/>
                <a:t> </a:t>
              </a:r>
              <a:r>
                <a:rPr lang="en-US" sz="1800" u="sng" dirty="0" smtClean="0"/>
                <a:t>in </a:t>
              </a:r>
              <a:r>
                <a:rPr lang="en-US" sz="1800" b="1" i="1" u="sng" dirty="0" smtClean="0"/>
                <a:t>T</a:t>
              </a:r>
              <a:r>
                <a:rPr lang="en-US" sz="1800" i="1" u="sng" dirty="0" smtClean="0"/>
                <a:t>.</a:t>
              </a:r>
              <a:endParaRPr lang="en-US" sz="1800" i="1" dirty="0" smtClean="0"/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149" y="2357875"/>
              <a:ext cx="263150" cy="288616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242" y="1484784"/>
              <a:ext cx="263150" cy="288616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014" y="2800466"/>
              <a:ext cx="974096" cy="222036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5061444" y="3416326"/>
            <a:ext cx="3838494" cy="3121491"/>
            <a:chOff x="1357087" y="1545954"/>
            <a:chExt cx="5734985" cy="4663729"/>
          </a:xfrm>
        </p:grpSpPr>
        <p:cxnSp>
          <p:nvCxnSpPr>
            <p:cNvPr id="117" name="Straight Arrow Connector 116"/>
            <p:cNvCxnSpPr/>
            <p:nvPr/>
          </p:nvCxnSpPr>
          <p:spPr>
            <a:xfrm>
              <a:off x="1357087" y="6207467"/>
              <a:ext cx="57349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1357087" y="1545954"/>
              <a:ext cx="0" cy="466372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9" name="Picture 1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500" y="5519739"/>
            <a:ext cx="313008" cy="208672"/>
          </a:xfrm>
          <a:prstGeom prst="rect">
            <a:avLst/>
          </a:prstGeom>
        </p:spPr>
      </p:pic>
      <p:pic>
        <p:nvPicPr>
          <p:cNvPr id="120" name="Picture 1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42" y="3576999"/>
            <a:ext cx="243282" cy="185357"/>
          </a:xfrm>
          <a:prstGeom prst="rect">
            <a:avLst/>
          </a:prstGeom>
        </p:spPr>
      </p:pic>
      <p:pic>
        <p:nvPicPr>
          <p:cNvPr id="121" name="Picture 1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77" y="6584740"/>
            <a:ext cx="238882" cy="182005"/>
          </a:xfrm>
          <a:prstGeom prst="rect">
            <a:avLst/>
          </a:prstGeom>
        </p:spPr>
      </p:pic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046" y="4354294"/>
            <a:ext cx="346696" cy="214952"/>
          </a:xfrm>
          <a:prstGeom prst="rect">
            <a:avLst/>
          </a:prstGeom>
        </p:spPr>
      </p:pic>
      <p:cxnSp>
        <p:nvCxnSpPr>
          <p:cNvPr id="153" name="Straight Connector 152"/>
          <p:cNvCxnSpPr/>
          <p:nvPr/>
        </p:nvCxnSpPr>
        <p:spPr>
          <a:xfrm flipV="1">
            <a:off x="5061444" y="3932822"/>
            <a:ext cx="3908180" cy="2545804"/>
          </a:xfrm>
          <a:prstGeom prst="line">
            <a:avLst/>
          </a:prstGeom>
          <a:ln w="57150" cmpd="sng">
            <a:solidFill>
              <a:srgbClr val="3366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6245630" y="3539281"/>
            <a:ext cx="2476017" cy="2840483"/>
            <a:chOff x="3126345" y="1729658"/>
            <a:chExt cx="3699347" cy="4243884"/>
          </a:xfrm>
          <a:solidFill>
            <a:srgbClr val="3366FF"/>
          </a:solidFill>
        </p:grpSpPr>
        <p:sp>
          <p:nvSpPr>
            <p:cNvPr id="155" name="Oval 154"/>
            <p:cNvSpPr>
              <a:spLocks noChangeAspect="1"/>
            </p:cNvSpPr>
            <p:nvPr/>
          </p:nvSpPr>
          <p:spPr>
            <a:xfrm rot="2700000">
              <a:off x="3558589" y="5800912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 rot="2700000">
              <a:off x="6191738" y="3206848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Cross 156"/>
            <p:cNvSpPr>
              <a:spLocks noChangeAspect="1"/>
            </p:cNvSpPr>
            <p:nvPr/>
          </p:nvSpPr>
          <p:spPr>
            <a:xfrm rot="2700000">
              <a:off x="6672908" y="2281680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ross 157"/>
            <p:cNvSpPr>
              <a:spLocks noChangeAspect="1"/>
            </p:cNvSpPr>
            <p:nvPr/>
          </p:nvSpPr>
          <p:spPr>
            <a:xfrm rot="2700000">
              <a:off x="6312690" y="2436838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ross 158"/>
            <p:cNvSpPr>
              <a:spLocks noChangeAspect="1"/>
            </p:cNvSpPr>
            <p:nvPr/>
          </p:nvSpPr>
          <p:spPr>
            <a:xfrm rot="2700000">
              <a:off x="5888890" y="1840710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Cross 159"/>
            <p:cNvSpPr>
              <a:spLocks noChangeAspect="1"/>
            </p:cNvSpPr>
            <p:nvPr/>
          </p:nvSpPr>
          <p:spPr>
            <a:xfrm rot="2700000">
              <a:off x="4062508" y="1729658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ross 160"/>
            <p:cNvSpPr>
              <a:spLocks noChangeAspect="1"/>
            </p:cNvSpPr>
            <p:nvPr/>
          </p:nvSpPr>
          <p:spPr>
            <a:xfrm rot="2700000">
              <a:off x="3291221" y="2109983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>
              <a:spLocks noChangeAspect="1"/>
            </p:cNvSpPr>
            <p:nvPr/>
          </p:nvSpPr>
          <p:spPr>
            <a:xfrm rot="2700000">
              <a:off x="4425364" y="4311998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ross 162"/>
            <p:cNvSpPr>
              <a:spLocks noChangeAspect="1"/>
            </p:cNvSpPr>
            <p:nvPr/>
          </p:nvSpPr>
          <p:spPr>
            <a:xfrm rot="2700000">
              <a:off x="4290976" y="2574559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ross 163"/>
            <p:cNvSpPr>
              <a:spLocks noChangeAspect="1"/>
            </p:cNvSpPr>
            <p:nvPr/>
          </p:nvSpPr>
          <p:spPr>
            <a:xfrm rot="2700000">
              <a:off x="3631921" y="2860966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>
              <a:spLocks noChangeAspect="1"/>
            </p:cNvSpPr>
            <p:nvPr/>
          </p:nvSpPr>
          <p:spPr>
            <a:xfrm rot="2700000">
              <a:off x="4972069" y="5056525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>
              <a:spLocks noChangeAspect="1"/>
            </p:cNvSpPr>
            <p:nvPr/>
          </p:nvSpPr>
          <p:spPr>
            <a:xfrm rot="2700000">
              <a:off x="5947196" y="3324888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ross 166"/>
            <p:cNvSpPr>
              <a:spLocks noChangeAspect="1"/>
            </p:cNvSpPr>
            <p:nvPr/>
          </p:nvSpPr>
          <p:spPr>
            <a:xfrm rot="2700000">
              <a:off x="5070278" y="2878127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Cross 167"/>
            <p:cNvSpPr>
              <a:spLocks noChangeAspect="1"/>
            </p:cNvSpPr>
            <p:nvPr/>
          </p:nvSpPr>
          <p:spPr>
            <a:xfrm rot="2700000">
              <a:off x="5774302" y="2673696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ross 168"/>
            <p:cNvSpPr>
              <a:spLocks noChangeAspect="1"/>
            </p:cNvSpPr>
            <p:nvPr/>
          </p:nvSpPr>
          <p:spPr>
            <a:xfrm rot="2700000">
              <a:off x="4050402" y="3733728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 rot="2700000">
              <a:off x="4851117" y="3867295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>
              <a:spLocks noChangeAspect="1"/>
            </p:cNvSpPr>
            <p:nvPr/>
          </p:nvSpPr>
          <p:spPr>
            <a:xfrm rot="2700000">
              <a:off x="3148113" y="5183656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>
              <a:spLocks noChangeAspect="1"/>
            </p:cNvSpPr>
            <p:nvPr/>
          </p:nvSpPr>
          <p:spPr>
            <a:xfrm rot="2700000">
              <a:off x="6363748" y="5829542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 rot="2700000">
              <a:off x="6029199" y="4941752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>
              <a:spLocks noChangeAspect="1"/>
            </p:cNvSpPr>
            <p:nvPr/>
          </p:nvSpPr>
          <p:spPr>
            <a:xfrm rot="2700000">
              <a:off x="4062508" y="5130435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Cross 174"/>
            <p:cNvSpPr>
              <a:spLocks noChangeAspect="1"/>
            </p:cNvSpPr>
            <p:nvPr/>
          </p:nvSpPr>
          <p:spPr>
            <a:xfrm rot="2700000">
              <a:off x="3126345" y="4561559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 rot="2700000">
              <a:off x="6681692" y="3381918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 rot="2700000">
              <a:off x="6433642" y="2987828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Cross 177"/>
            <p:cNvSpPr>
              <a:spLocks noChangeAspect="1"/>
            </p:cNvSpPr>
            <p:nvPr/>
          </p:nvSpPr>
          <p:spPr>
            <a:xfrm rot="2700000">
              <a:off x="5009821" y="1971562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 rot="2700000">
              <a:off x="5519334" y="4298345"/>
              <a:ext cx="144000" cy="144000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Cross 179"/>
            <p:cNvSpPr>
              <a:spLocks noChangeAspect="1"/>
            </p:cNvSpPr>
            <p:nvPr/>
          </p:nvSpPr>
          <p:spPr>
            <a:xfrm rot="2700000">
              <a:off x="4588113" y="2160728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1" name="Picture 18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25" y="4276518"/>
            <a:ext cx="293088" cy="317512"/>
          </a:xfrm>
          <a:prstGeom prst="rect">
            <a:avLst/>
          </a:prstGeom>
        </p:spPr>
      </p:pic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304" y="4775642"/>
            <a:ext cx="764893" cy="248591"/>
          </a:xfrm>
          <a:prstGeom prst="rect">
            <a:avLst/>
          </a:prstGeom>
        </p:spPr>
      </p:pic>
      <p:sp>
        <p:nvSpPr>
          <p:cNvPr id="184" name="Bent Arrow 183"/>
          <p:cNvSpPr/>
          <p:nvPr/>
        </p:nvSpPr>
        <p:spPr>
          <a:xfrm rot="15893866">
            <a:off x="6374612" y="5114688"/>
            <a:ext cx="287364" cy="313908"/>
          </a:xfrm>
          <a:prstGeom prst="bentArrow">
            <a:avLst>
              <a:gd name="adj1" fmla="val 30236"/>
              <a:gd name="adj2" fmla="val 37181"/>
              <a:gd name="adj3" fmla="val 44612"/>
              <a:gd name="adj4" fmla="val 39066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7" name="Right Brace 216"/>
          <p:cNvSpPr/>
          <p:nvPr/>
        </p:nvSpPr>
        <p:spPr>
          <a:xfrm>
            <a:off x="4278760" y="4778611"/>
            <a:ext cx="319491" cy="1107775"/>
          </a:xfrm>
          <a:prstGeom prst="rightBrace">
            <a:avLst>
              <a:gd name="adj1" fmla="val 40963"/>
              <a:gd name="adj2" fmla="val 50000"/>
            </a:avLst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4" name="Straight Connector 283"/>
          <p:cNvCxnSpPr/>
          <p:nvPr/>
        </p:nvCxnSpPr>
        <p:spPr>
          <a:xfrm flipV="1">
            <a:off x="5140820" y="4138115"/>
            <a:ext cx="3828804" cy="1095346"/>
          </a:xfrm>
          <a:prstGeom prst="line">
            <a:avLst/>
          </a:prstGeom>
          <a:noFill/>
          <a:ln w="38100" cap="flat" cmpd="sng" algn="ctr">
            <a:solidFill>
              <a:srgbClr val="577204"/>
            </a:solidFill>
            <a:prstDash val="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grpSp>
        <p:nvGrpSpPr>
          <p:cNvPr id="285" name="Group 284"/>
          <p:cNvGrpSpPr/>
          <p:nvPr/>
        </p:nvGrpSpPr>
        <p:grpSpPr>
          <a:xfrm>
            <a:off x="5175304" y="3513468"/>
            <a:ext cx="907548" cy="2965423"/>
            <a:chOff x="1519912" y="1686116"/>
            <a:chExt cx="1355942" cy="4430552"/>
          </a:xfrm>
          <a:solidFill>
            <a:srgbClr val="008000">
              <a:alpha val="11000"/>
            </a:srgbClr>
          </a:solidFill>
        </p:grpSpPr>
        <p:sp>
          <p:nvSpPr>
            <p:cNvPr id="286" name="Oval 285"/>
            <p:cNvSpPr>
              <a:spLocks noChangeAspect="1"/>
            </p:cNvSpPr>
            <p:nvPr/>
          </p:nvSpPr>
          <p:spPr>
            <a:xfrm rot="2700000">
              <a:off x="2281911" y="5609812"/>
              <a:ext cx="144000" cy="144000"/>
            </a:xfrm>
            <a:prstGeom prst="ellips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ross 286"/>
            <p:cNvSpPr>
              <a:spLocks noChangeAspect="1"/>
            </p:cNvSpPr>
            <p:nvPr/>
          </p:nvSpPr>
          <p:spPr>
            <a:xfrm rot="2700000">
              <a:off x="1871589" y="3606692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Cross 287"/>
            <p:cNvSpPr>
              <a:spLocks noChangeAspect="1"/>
            </p:cNvSpPr>
            <p:nvPr/>
          </p:nvSpPr>
          <p:spPr>
            <a:xfrm rot="2700000">
              <a:off x="2610902" y="2102193"/>
              <a:ext cx="144000" cy="144000"/>
            </a:xfrm>
            <a:prstGeom prst="plus">
              <a:avLst>
                <a:gd name="adj" fmla="val 38669"/>
              </a:avLst>
            </a:prstGeom>
            <a:solidFill>
              <a:srgbClr val="008000"/>
            </a:solidFill>
            <a:ln>
              <a:solidFill>
                <a:srgbClr val="4F6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Cross 288"/>
            <p:cNvSpPr>
              <a:spLocks noChangeAspect="1"/>
            </p:cNvSpPr>
            <p:nvPr/>
          </p:nvSpPr>
          <p:spPr>
            <a:xfrm rot="2700000">
              <a:off x="2463339" y="1686116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Cross 289"/>
            <p:cNvSpPr>
              <a:spLocks noChangeAspect="1"/>
            </p:cNvSpPr>
            <p:nvPr/>
          </p:nvSpPr>
          <p:spPr>
            <a:xfrm rot="2700000">
              <a:off x="1665054" y="2465049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Cross 290"/>
            <p:cNvSpPr>
              <a:spLocks noChangeAspect="1"/>
            </p:cNvSpPr>
            <p:nvPr/>
          </p:nvSpPr>
          <p:spPr>
            <a:xfrm rot="2700000">
              <a:off x="1519912" y="1729658"/>
              <a:ext cx="144000" cy="144000"/>
            </a:xfrm>
            <a:prstGeom prst="plus">
              <a:avLst>
                <a:gd name="adj" fmla="val 38669"/>
              </a:avLst>
            </a:prstGeom>
            <a:solidFill>
              <a:srgbClr val="008000"/>
            </a:solidFill>
            <a:ln>
              <a:solidFill>
                <a:srgbClr val="4F6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Cross 291"/>
            <p:cNvSpPr>
              <a:spLocks noChangeAspect="1"/>
            </p:cNvSpPr>
            <p:nvPr/>
          </p:nvSpPr>
          <p:spPr>
            <a:xfrm rot="2700000">
              <a:off x="2054523" y="1989031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>
              <a:spLocks noChangeAspect="1"/>
            </p:cNvSpPr>
            <p:nvPr/>
          </p:nvSpPr>
          <p:spPr>
            <a:xfrm rot="2700000">
              <a:off x="2281911" y="5017140"/>
              <a:ext cx="144000" cy="144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4F6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>
              <a:spLocks noChangeAspect="1"/>
            </p:cNvSpPr>
            <p:nvPr/>
          </p:nvSpPr>
          <p:spPr>
            <a:xfrm rot="2700000">
              <a:off x="2577033" y="4605905"/>
              <a:ext cx="144000" cy="144000"/>
            </a:xfrm>
            <a:prstGeom prst="ellips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>
              <a:spLocks noChangeAspect="1"/>
            </p:cNvSpPr>
            <p:nvPr/>
          </p:nvSpPr>
          <p:spPr>
            <a:xfrm rot="2700000">
              <a:off x="1933571" y="5730764"/>
              <a:ext cx="144000" cy="144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4F6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>
              <a:spLocks noChangeAspect="1"/>
            </p:cNvSpPr>
            <p:nvPr/>
          </p:nvSpPr>
          <p:spPr>
            <a:xfrm rot="2700000">
              <a:off x="2015814" y="4561527"/>
              <a:ext cx="144000" cy="144000"/>
            </a:xfrm>
            <a:prstGeom prst="ellips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>
              <a:spLocks noChangeAspect="1"/>
            </p:cNvSpPr>
            <p:nvPr/>
          </p:nvSpPr>
          <p:spPr>
            <a:xfrm rot="2700000">
              <a:off x="1580387" y="5851716"/>
              <a:ext cx="144000" cy="144000"/>
            </a:xfrm>
            <a:prstGeom prst="ellips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>
              <a:spLocks noChangeAspect="1"/>
            </p:cNvSpPr>
            <p:nvPr/>
          </p:nvSpPr>
          <p:spPr>
            <a:xfrm rot="2700000">
              <a:off x="2705243" y="5972668"/>
              <a:ext cx="144000" cy="144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4F6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>
              <a:spLocks noChangeAspect="1"/>
            </p:cNvSpPr>
            <p:nvPr/>
          </p:nvSpPr>
          <p:spPr>
            <a:xfrm rot="2700000">
              <a:off x="2731854" y="5317104"/>
              <a:ext cx="144000" cy="144000"/>
            </a:xfrm>
            <a:prstGeom prst="ellips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>
              <a:spLocks noChangeAspect="1"/>
            </p:cNvSpPr>
            <p:nvPr/>
          </p:nvSpPr>
          <p:spPr>
            <a:xfrm rot="2700000">
              <a:off x="1701339" y="4310433"/>
              <a:ext cx="144000" cy="144000"/>
            </a:xfrm>
            <a:prstGeom prst="ellips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>
              <a:spLocks noChangeAspect="1"/>
            </p:cNvSpPr>
            <p:nvPr/>
          </p:nvSpPr>
          <p:spPr>
            <a:xfrm rot="2700000">
              <a:off x="1802943" y="5317104"/>
              <a:ext cx="144000" cy="144000"/>
            </a:xfrm>
            <a:prstGeom prst="ellips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Cross 301"/>
            <p:cNvSpPr>
              <a:spLocks noChangeAspect="1"/>
            </p:cNvSpPr>
            <p:nvPr/>
          </p:nvSpPr>
          <p:spPr>
            <a:xfrm rot="2700000">
              <a:off x="1703759" y="3824166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Cross 302"/>
            <p:cNvSpPr>
              <a:spLocks noChangeAspect="1"/>
            </p:cNvSpPr>
            <p:nvPr/>
          </p:nvSpPr>
          <p:spPr>
            <a:xfrm rot="2700000">
              <a:off x="2289169" y="3453009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Cross 303"/>
            <p:cNvSpPr>
              <a:spLocks noChangeAspect="1"/>
            </p:cNvSpPr>
            <p:nvPr/>
          </p:nvSpPr>
          <p:spPr>
            <a:xfrm rot="2700000">
              <a:off x="1788427" y="3344734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Cross 304"/>
            <p:cNvSpPr>
              <a:spLocks noChangeAspect="1"/>
            </p:cNvSpPr>
            <p:nvPr/>
          </p:nvSpPr>
          <p:spPr>
            <a:xfrm rot="2700000">
              <a:off x="2465758" y="3710466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ross 305"/>
            <p:cNvSpPr>
              <a:spLocks noChangeAspect="1"/>
            </p:cNvSpPr>
            <p:nvPr/>
          </p:nvSpPr>
          <p:spPr>
            <a:xfrm rot="2700000">
              <a:off x="2637514" y="2670549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ross 306"/>
            <p:cNvSpPr>
              <a:spLocks noChangeAspect="1"/>
            </p:cNvSpPr>
            <p:nvPr/>
          </p:nvSpPr>
          <p:spPr>
            <a:xfrm rot="2700000">
              <a:off x="2030331" y="3213982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Cross 307"/>
            <p:cNvSpPr>
              <a:spLocks noChangeAspect="1"/>
            </p:cNvSpPr>
            <p:nvPr/>
          </p:nvSpPr>
          <p:spPr>
            <a:xfrm rot="2700000">
              <a:off x="2147816" y="3678174"/>
              <a:ext cx="144000" cy="144000"/>
            </a:xfrm>
            <a:prstGeom prst="plus">
              <a:avLst>
                <a:gd name="adj" fmla="val 38669"/>
              </a:avLst>
            </a:prstGeom>
            <a:solidFill>
              <a:srgbClr val="008000"/>
            </a:solidFill>
            <a:ln>
              <a:solidFill>
                <a:srgbClr val="4F6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Cross 308"/>
            <p:cNvSpPr>
              <a:spLocks noChangeAspect="1"/>
            </p:cNvSpPr>
            <p:nvPr/>
          </p:nvSpPr>
          <p:spPr>
            <a:xfrm rot="2700000">
              <a:off x="2274654" y="2967894"/>
              <a:ext cx="144000" cy="144000"/>
            </a:xfrm>
            <a:prstGeom prst="plus">
              <a:avLst>
                <a:gd name="adj" fmla="val 38669"/>
              </a:avLst>
            </a:prstGeom>
            <a:solidFill>
              <a:srgbClr val="008000"/>
            </a:solidFill>
            <a:ln>
              <a:solidFill>
                <a:srgbClr val="4F6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>
              <a:spLocks noChangeAspect="1"/>
            </p:cNvSpPr>
            <p:nvPr/>
          </p:nvSpPr>
          <p:spPr>
            <a:xfrm rot="2700000">
              <a:off x="2248043" y="4243049"/>
              <a:ext cx="144000" cy="144000"/>
            </a:xfrm>
            <a:prstGeom prst="ellips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>
              <a:spLocks noChangeAspect="1"/>
            </p:cNvSpPr>
            <p:nvPr/>
          </p:nvSpPr>
          <p:spPr>
            <a:xfrm rot="2700000">
              <a:off x="2610902" y="4056441"/>
              <a:ext cx="144000" cy="144000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4F6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Cross 311"/>
            <p:cNvSpPr>
              <a:spLocks noChangeAspect="1"/>
            </p:cNvSpPr>
            <p:nvPr/>
          </p:nvSpPr>
          <p:spPr>
            <a:xfrm rot="2700000">
              <a:off x="1914894" y="2751456"/>
              <a:ext cx="144000" cy="144000"/>
            </a:xfrm>
            <a:prstGeom prst="plus">
              <a:avLst>
                <a:gd name="adj" fmla="val 38669"/>
              </a:avLst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>
              <a:spLocks noChangeAspect="1"/>
            </p:cNvSpPr>
            <p:nvPr/>
          </p:nvSpPr>
          <p:spPr>
            <a:xfrm rot="2700000">
              <a:off x="1871589" y="4896188"/>
              <a:ext cx="144000" cy="144000"/>
            </a:xfrm>
            <a:prstGeom prst="ellips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/>
          <p:cNvCxnSpPr/>
          <p:nvPr/>
        </p:nvCxnSpPr>
        <p:spPr>
          <a:xfrm flipV="1">
            <a:off x="5155342" y="4119812"/>
            <a:ext cx="3822581" cy="1455115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58" y="4995745"/>
            <a:ext cx="320513" cy="351530"/>
          </a:xfrm>
          <a:prstGeom prst="rect">
            <a:avLst/>
          </a:prstGeom>
        </p:spPr>
      </p:pic>
      <p:sp>
        <p:nvSpPr>
          <p:cNvPr id="283" name="Rectangle 282"/>
          <p:cNvSpPr/>
          <p:nvPr/>
        </p:nvSpPr>
        <p:spPr>
          <a:xfrm>
            <a:off x="4598251" y="3325482"/>
            <a:ext cx="4333255" cy="3460816"/>
          </a:xfrm>
          <a:prstGeom prst="rect">
            <a:avLst/>
          </a:prstGeom>
          <a:solidFill>
            <a:srgbClr val="F9F9F9">
              <a:alpha val="97000"/>
            </a:srgbClr>
          </a:solidFill>
          <a:ln>
            <a:noFill/>
          </a:ln>
          <a:scene3d>
            <a:camera prst="orthographicFront">
              <a:rot lat="0" lon="0" rev="0"/>
            </a:camera>
            <a:lightRig rig="twoPt" dir="tl"/>
          </a:scene3d>
          <a:sp3d prstMaterial="softEdg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386740" y="3063394"/>
            <a:ext cx="6173975" cy="19974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Unsupervised DA </a:t>
            </a:r>
            <a:r>
              <a:rPr lang="en-US" sz="2400" dirty="0"/>
              <a:t>– </a:t>
            </a:r>
            <a:r>
              <a:rPr lang="en-US" sz="2400" b="1" dirty="0"/>
              <a:t>No labels in </a:t>
            </a:r>
            <a:r>
              <a:rPr lang="en-US" sz="2400" b="1" i="1" dirty="0" smtClean="0"/>
              <a:t>T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algn="ctr"/>
            <a:r>
              <a:rPr lang="en-US" sz="2400" b="1" i="1" dirty="0"/>
              <a:t>The </a:t>
            </a:r>
            <a:r>
              <a:rPr lang="en-US" sz="2400" b="1" i="1" dirty="0" smtClean="0"/>
              <a:t>real deal!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66630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84" grpId="0" animBg="1"/>
      <p:bldP spid="217" grpId="0" animBg="1"/>
      <p:bldP spid="28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Unsupervised Domain </a:t>
            </a:r>
            <a:r>
              <a:rPr lang="en-US" sz="2200" dirty="0" smtClean="0"/>
              <a:t>Adaptation (UDA)</a:t>
            </a:r>
            <a:endParaRPr lang="en-US" sz="2200" dirty="0"/>
          </a:p>
        </p:txBody>
      </p:sp>
      <p:pic>
        <p:nvPicPr>
          <p:cNvPr id="7" name="Picture 6" descr="unsuperD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13" y="1316898"/>
            <a:ext cx="3571034" cy="246379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53517" y="1891027"/>
            <a:ext cx="5581021" cy="1785104"/>
            <a:chOff x="153517" y="1891027"/>
            <a:chExt cx="5581021" cy="1785104"/>
          </a:xfrm>
        </p:grpSpPr>
        <p:sp>
          <p:nvSpPr>
            <p:cNvPr id="10" name="TextBox 9"/>
            <p:cNvSpPr txBox="1"/>
            <p:nvPr/>
          </p:nvSpPr>
          <p:spPr>
            <a:xfrm>
              <a:off x="153517" y="1891027"/>
              <a:ext cx="5581021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smtClean="0"/>
                <a:t>The truly </a:t>
              </a:r>
              <a:r>
                <a:rPr lang="en-US" b="1" i="1" dirty="0"/>
                <a:t>scalable </a:t>
              </a:r>
              <a:r>
                <a:rPr lang="en-US" b="1" i="1" dirty="0" smtClean="0"/>
                <a:t>solution.</a:t>
              </a:r>
              <a:endParaRPr lang="en-US" b="1" i="1" dirty="0"/>
            </a:p>
            <a:p>
              <a:pPr algn="ctr">
                <a:spcBef>
                  <a:spcPts val="1200"/>
                </a:spcBef>
              </a:pPr>
              <a:r>
                <a:rPr lang="en-US" dirty="0" smtClean="0"/>
                <a:t>Needs </a:t>
              </a:r>
              <a:r>
                <a:rPr lang="en-US" u="sng" dirty="0" smtClean="0"/>
                <a:t>only </a:t>
              </a:r>
              <a:r>
                <a:rPr lang="en-US" u="sng" dirty="0"/>
                <a:t>unlabeled </a:t>
              </a:r>
              <a:r>
                <a:rPr lang="en-US" dirty="0"/>
                <a:t>data from </a:t>
              </a:r>
              <a:r>
                <a:rPr lang="en-US" dirty="0" smtClean="0"/>
                <a:t>domain </a:t>
              </a:r>
              <a:r>
                <a:rPr lang="en-US" i="1" dirty="0" smtClean="0"/>
                <a:t>T</a:t>
              </a:r>
              <a:r>
                <a:rPr lang="en-US" dirty="0" smtClean="0"/>
                <a:t>.</a:t>
              </a:r>
            </a:p>
            <a:p>
              <a:pPr marL="285750" indent="-285750">
                <a:buFont typeface="Arial"/>
                <a:buChar char="•"/>
              </a:pPr>
              <a:endParaRPr lang="en-US" dirty="0"/>
            </a:p>
            <a:p>
              <a:pPr algn="ctr">
                <a:spcBef>
                  <a:spcPts val="1200"/>
                </a:spcBef>
              </a:pPr>
              <a:r>
                <a:rPr lang="en-US" dirty="0" smtClean="0"/>
                <a:t>Challenging: No </a:t>
              </a:r>
              <a:r>
                <a:rPr lang="en-US" dirty="0"/>
                <a:t>knowledge of      .</a:t>
              </a:r>
            </a:p>
            <a:p>
              <a:endParaRPr lang="en-US" dirty="0"/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236" y="2999457"/>
              <a:ext cx="310661" cy="33654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53516" y="3894499"/>
            <a:ext cx="8726717" cy="2807193"/>
            <a:chOff x="153516" y="3894499"/>
            <a:chExt cx="8726717" cy="2807193"/>
          </a:xfrm>
        </p:grpSpPr>
        <p:sp>
          <p:nvSpPr>
            <p:cNvPr id="4" name="Content Placeholder 1"/>
            <p:cNvSpPr txBox="1">
              <a:spLocks/>
            </p:cNvSpPr>
            <p:nvPr/>
          </p:nvSpPr>
          <p:spPr>
            <a:xfrm>
              <a:off x="153516" y="3894499"/>
              <a:ext cx="5287946" cy="2777886"/>
            </a:xfrm>
            <a:prstGeom prst="rect">
              <a:avLst/>
            </a:prstGeom>
          </p:spPr>
          <p:txBody>
            <a:bodyPr vert="horz" lIns="4572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spcBef>
                  <a:spcPts val="600"/>
                </a:spcBef>
                <a:buClr>
                  <a:schemeClr val="tx1"/>
                </a:buClr>
                <a:buSzPct val="130000"/>
                <a:buFont typeface="Arial"/>
                <a:buChar char="•"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spcBef>
                  <a:spcPts val="600"/>
                </a:spcBef>
                <a:buClr>
                  <a:schemeClr val="tx1"/>
                </a:buClr>
                <a:buSzPct val="130000"/>
                <a:buFont typeface="Lucida Grande"/>
                <a:buChar char="-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spcBef>
                  <a:spcPts val="600"/>
                </a:spcBef>
                <a:buClr>
                  <a:schemeClr val="tx1"/>
                </a:buClr>
                <a:buSzPct val="130000"/>
                <a:buFont typeface="Arial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spcBef>
                  <a:spcPts val="600"/>
                </a:spcBef>
                <a:buClr>
                  <a:schemeClr val="tx1"/>
                </a:buClr>
                <a:buSzPct val="130000"/>
                <a:buFont typeface="Lucida Grande"/>
                <a:buChar char="-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spcBef>
                  <a:spcPts val="600"/>
                </a:spcBef>
                <a:buClr>
                  <a:schemeClr val="tx1"/>
                </a:buClr>
                <a:buSzPct val="130000"/>
                <a:buFont typeface="Arial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7795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30000"/>
                <a:buFont typeface="Wingdings" pitchFamily="2" charset="2"/>
                <a:buChar char="§"/>
                <a:defRPr lang="en-US"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603375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30000"/>
                <a:buFont typeface="Wingdings" pitchFamily="2" charset="2"/>
                <a:buChar char="§"/>
                <a:defRPr lang="en-US"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828800" indent="-227013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30000"/>
                <a:buFont typeface="Wingdings" pitchFamily="2" charset="2"/>
                <a:buChar char="§"/>
                <a:defRPr lang="en-US"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055813" indent="-227013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30000"/>
                <a:buFont typeface="Wingdings" pitchFamily="2" charset="2"/>
                <a:buChar char="§"/>
                <a:defRPr lang="en-US"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b="1" dirty="0" smtClean="0"/>
                <a:t>Previous approaches:</a:t>
              </a:r>
            </a:p>
            <a:p>
              <a:r>
                <a:rPr lang="en-US" sz="2600" dirty="0" smtClean="0"/>
                <a:t>[</a:t>
              </a:r>
              <a:r>
                <a:rPr lang="en-US" sz="2600" dirty="0"/>
                <a:t>van Opbroek MedIA’15]: </a:t>
              </a:r>
              <a:r>
                <a:rPr lang="en-US" sz="2600" dirty="0" smtClean="0"/>
                <a:t>Weight each S training image to recreate PDF of T image.</a:t>
              </a:r>
            </a:p>
            <a:p>
              <a:pPr marL="228600" lvl="1" indent="0">
                <a:lnSpc>
                  <a:spcPct val="120000"/>
                </a:lnSpc>
                <a:buNone/>
              </a:pPr>
              <a:r>
                <a:rPr lang="en-US" sz="2600" dirty="0" smtClean="0"/>
                <a:t>- Process &amp; training repeated for every test image. </a:t>
              </a:r>
              <a:br>
                <a:rPr lang="en-US" sz="2600" dirty="0" smtClean="0"/>
              </a:br>
              <a:r>
                <a:rPr lang="en-US" sz="2600" dirty="0" smtClean="0"/>
                <a:t>- Training images must cover range of domains/PDFs.</a:t>
              </a:r>
            </a:p>
            <a:p>
              <a:pPr marL="228600" lvl="1" indent="0">
                <a:buNone/>
              </a:pPr>
              <a:endParaRPr lang="en-US" sz="2600" dirty="0" smtClean="0"/>
            </a:p>
            <a:p>
              <a:r>
                <a:rPr lang="en-US" sz="2600" dirty="0" smtClean="0"/>
                <a:t>[Chacon MICCAI’16]: Find visual correspondences between S and T patches.</a:t>
              </a:r>
            </a:p>
            <a:p>
              <a:pPr marL="228600" lvl="1" indent="0">
                <a:lnSpc>
                  <a:spcPct val="120000"/>
                </a:lnSpc>
                <a:buNone/>
              </a:pPr>
              <a:r>
                <a:rPr lang="en-US" sz="2600" dirty="0" smtClean="0"/>
                <a:t>- Needs choosing similarity metric.</a:t>
              </a:r>
              <a:br>
                <a:rPr lang="en-US" sz="2600" dirty="0" smtClean="0"/>
              </a:br>
              <a:r>
                <a:rPr lang="en-US" sz="2600" dirty="0" smtClean="0"/>
                <a:t>- Computing similarities does not scale well.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699403" y="5402523"/>
              <a:ext cx="3180830" cy="1299169"/>
              <a:chOff x="5534216" y="5373216"/>
              <a:chExt cx="3180830" cy="1299169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5534216" y="5373216"/>
                <a:ext cx="3180830" cy="1299169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  <a:scene3d>
                <a:camera prst="orthographicFront">
                  <a:rot lat="0" lon="0" rev="0"/>
                </a:camera>
                <a:lightRig rig="twoPt" dir="tl"/>
              </a:scene3d>
              <a:sp3d prstMaterial="softEdg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 descr="becker16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2599" y="5438880"/>
                <a:ext cx="3033409" cy="1174891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5699403" y="3894499"/>
              <a:ext cx="3180830" cy="1426718"/>
              <a:chOff x="5534216" y="3907692"/>
              <a:chExt cx="3180830" cy="1426718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534216" y="3907692"/>
                <a:ext cx="3180830" cy="1426718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  <a:scene3d>
                <a:camera prst="orthographicFront">
                  <a:rot lat="0" lon="0" rev="0"/>
                </a:camera>
                <a:lightRig rig="twoPt" dir="tl"/>
              </a:scene3d>
              <a:sp3d prstMaterial="softEdg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 descr="vanOpbroek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079" y="3945467"/>
                <a:ext cx="2383693" cy="13596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2961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49923" y="1442963"/>
            <a:ext cx="7463692" cy="422970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/>
          </a:p>
          <a:p>
            <a:pPr marL="457200" indent="-457200">
              <a:buFont typeface="+mj-lt"/>
              <a:buAutoNum type="romanUcPeriod"/>
            </a:pPr>
            <a:r>
              <a:rPr lang="en-US" sz="1800" dirty="0" smtClean="0"/>
              <a:t>Investigate </a:t>
            </a:r>
            <a:r>
              <a:rPr lang="en-US" sz="1800" dirty="0"/>
              <a:t>the use of </a:t>
            </a:r>
            <a:r>
              <a:rPr lang="en-US" sz="1800" dirty="0" smtClean="0"/>
              <a:t>adversarial nets </a:t>
            </a:r>
            <a:r>
              <a:rPr lang="en-US" sz="1800" dirty="0"/>
              <a:t>for </a:t>
            </a:r>
            <a:r>
              <a:rPr lang="en-US" sz="1800" b="1" dirty="0" smtClean="0"/>
              <a:t>UDA in segmentation</a:t>
            </a:r>
            <a:r>
              <a:rPr lang="en-US" sz="1800" dirty="0" smtClean="0"/>
              <a:t>. </a:t>
            </a:r>
            <a:endParaRPr lang="en-US" sz="1800" dirty="0"/>
          </a:p>
          <a:p>
            <a:pPr lvl="1"/>
            <a:r>
              <a:rPr lang="en-US" sz="1800" dirty="0" smtClean="0"/>
              <a:t>Demonstrate first time </a:t>
            </a:r>
            <a:r>
              <a:rPr lang="en-US" sz="1800" b="1" dirty="0" smtClean="0"/>
              <a:t>feasibility </a:t>
            </a:r>
            <a:r>
              <a:rPr lang="en-US" sz="1800" dirty="0" smtClean="0"/>
              <a:t>of UDA with 3D adversarial nets.</a:t>
            </a:r>
            <a:endParaRPr lang="en-US" sz="1800" dirty="0"/>
          </a:p>
          <a:p>
            <a:pPr lvl="1"/>
            <a:endParaRPr lang="en-US" sz="1800" dirty="0"/>
          </a:p>
          <a:p>
            <a:pPr marL="457200" indent="-457200">
              <a:buFont typeface="+mj-lt"/>
              <a:buAutoNum type="romanUcPeriod"/>
            </a:pPr>
            <a:r>
              <a:rPr lang="en-US" sz="1800" dirty="0" smtClean="0"/>
              <a:t>Propose </a:t>
            </a:r>
            <a:r>
              <a:rPr lang="en-US" sz="1800" b="1" dirty="0" smtClean="0"/>
              <a:t>multi-connected </a:t>
            </a:r>
            <a:r>
              <a:rPr lang="en-US" sz="1800" dirty="0" smtClean="0"/>
              <a:t>adversarial nets for domain adaptation.</a:t>
            </a:r>
            <a:endParaRPr lang="en-US" sz="1800" dirty="0"/>
          </a:p>
          <a:p>
            <a:pPr marL="457200" indent="-457200">
              <a:buFont typeface="+mj-lt"/>
              <a:buAutoNum type="romanUcPeriod"/>
            </a:pPr>
            <a:endParaRPr lang="en-US" sz="1800" dirty="0" smtClean="0"/>
          </a:p>
          <a:p>
            <a:pPr marL="457200" indent="-457200">
              <a:buFont typeface="+mj-lt"/>
              <a:buAutoNum type="romanUcPeriod"/>
            </a:pPr>
            <a:r>
              <a:rPr lang="en-US" sz="1800" dirty="0"/>
              <a:t>Analyze </a:t>
            </a:r>
            <a:r>
              <a:rPr lang="en-US" sz="1800" dirty="0" smtClean="0"/>
              <a:t>behavior of adversarial networks in UDA:</a:t>
            </a:r>
          </a:p>
          <a:p>
            <a:pPr marL="514350" lvl="2" indent="-285750">
              <a:buFont typeface="Lucida Grande"/>
              <a:buChar char="-"/>
            </a:pPr>
            <a:r>
              <a:rPr lang="en-US" sz="1800" dirty="0" smtClean="0"/>
              <a:t>Effect of the </a:t>
            </a:r>
            <a:r>
              <a:rPr lang="en-US" sz="1800" b="1" dirty="0" smtClean="0"/>
              <a:t>depth of adaptation</a:t>
            </a:r>
            <a:r>
              <a:rPr lang="en-US" sz="1800" dirty="0" smtClean="0"/>
              <a:t>.</a:t>
            </a:r>
          </a:p>
          <a:p>
            <a:pPr marL="514350" lvl="2" indent="-285750">
              <a:buFont typeface="Lucida Grande"/>
              <a:buChar char="-"/>
            </a:pPr>
            <a:r>
              <a:rPr lang="en-US" sz="1800" dirty="0" smtClean="0"/>
              <a:t>Effect of </a:t>
            </a:r>
            <a:r>
              <a:rPr lang="en-US" sz="1800" b="1" dirty="0" smtClean="0"/>
              <a:t>strength of adaptation</a:t>
            </a:r>
            <a:r>
              <a:rPr lang="en-US" sz="18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Unsupervised domain </a:t>
            </a:r>
            <a:r>
              <a:rPr lang="en-US" sz="2200" dirty="0" smtClean="0"/>
              <a:t>adaptation</a:t>
            </a:r>
            <a:br>
              <a:rPr lang="en-US" sz="2200" dirty="0" smtClean="0"/>
            </a:br>
            <a:r>
              <a:rPr lang="en-US" sz="2200" dirty="0" smtClean="0"/>
              <a:t> </a:t>
            </a:r>
            <a:r>
              <a:rPr lang="en-US" sz="2200" dirty="0"/>
              <a:t>in brain lesion </a:t>
            </a:r>
            <a:r>
              <a:rPr lang="en-US" sz="2200" dirty="0" smtClean="0"/>
              <a:t>segmentation</a:t>
            </a:r>
            <a:br>
              <a:rPr lang="en-US" sz="2200" dirty="0" smtClean="0"/>
            </a:br>
            <a:r>
              <a:rPr lang="en-US" sz="2200" dirty="0" smtClean="0"/>
              <a:t> </a:t>
            </a:r>
            <a:r>
              <a:rPr lang="en-US" sz="2200" dirty="0"/>
              <a:t>with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93794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domain </a:t>
            </a:r>
            <a:r>
              <a:rPr lang="en-US" dirty="0" smtClean="0"/>
              <a:t>adaptation</a:t>
            </a:r>
            <a:br>
              <a:rPr lang="en-US" dirty="0" smtClean="0"/>
            </a:br>
            <a:r>
              <a:rPr lang="en-US" dirty="0" smtClean="0"/>
              <a:t> with </a:t>
            </a:r>
            <a:r>
              <a:rPr lang="en-US" dirty="0"/>
              <a:t>adversarial networks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1746" y="1507455"/>
            <a:ext cx="4135490" cy="369332"/>
            <a:chOff x="939241" y="1507455"/>
            <a:chExt cx="4135490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939241" y="1507455"/>
              <a:ext cx="4135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[Ben</a:t>
              </a:r>
              <a:r>
                <a:rPr lang="en-US" dirty="0"/>
                <a:t>-David </a:t>
              </a:r>
              <a:r>
                <a:rPr lang="en-US" dirty="0" smtClean="0"/>
                <a:t>ML’10]:     - </a:t>
              </a:r>
              <a:r>
                <a:rPr lang="en-US" b="1" dirty="0" smtClean="0"/>
                <a:t>Divergence</a:t>
              </a:r>
              <a:endParaRPr lang="en-US" b="1" dirty="0"/>
            </a:p>
          </p:txBody>
        </p:sp>
        <p:pic>
          <p:nvPicPr>
            <p:cNvPr id="2" name="Picture 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220" y="1604200"/>
              <a:ext cx="186670" cy="180000"/>
            </a:xfrm>
            <a:prstGeom prst="rect">
              <a:avLst/>
            </a:prstGeom>
          </p:spPr>
        </p:pic>
      </p:grp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0" y="2488211"/>
            <a:ext cx="5063078" cy="64155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54510" y="3205437"/>
            <a:ext cx="3756647" cy="378444"/>
            <a:chOff x="1105620" y="3497000"/>
            <a:chExt cx="3756647" cy="378444"/>
          </a:xfrm>
        </p:grpSpPr>
        <p:sp>
          <p:nvSpPr>
            <p:cNvPr id="204" name="TextBox 203"/>
            <p:cNvSpPr txBox="1"/>
            <p:nvPr/>
          </p:nvSpPr>
          <p:spPr>
            <a:xfrm>
              <a:off x="1105620" y="3506112"/>
              <a:ext cx="3756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smtClean="0"/>
                <a:t>     a </a:t>
              </a:r>
              <a:r>
                <a:rPr lang="en-US" b="1" dirty="0" smtClean="0"/>
                <a:t>trained </a:t>
              </a:r>
              <a:r>
                <a:rPr lang="en-US" b="1" i="1" dirty="0" smtClean="0"/>
                <a:t>domain-classifier</a:t>
              </a:r>
              <a:r>
                <a:rPr lang="en-US" dirty="0" smtClean="0"/>
                <a:t>.</a:t>
              </a:r>
              <a:endParaRPr lang="en-US" dirty="0"/>
            </a:p>
          </p:txBody>
        </p:sp>
        <p:pic>
          <p:nvPicPr>
            <p:cNvPr id="203" name="Picture 20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620" y="3497000"/>
              <a:ext cx="354826" cy="30933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796299" y="1489639"/>
            <a:ext cx="3142119" cy="2226618"/>
            <a:chOff x="5796299" y="1489639"/>
            <a:chExt cx="3142119" cy="2226618"/>
          </a:xfrm>
        </p:grpSpPr>
        <p:grpSp>
          <p:nvGrpSpPr>
            <p:cNvPr id="202" name="Group 201"/>
            <p:cNvGrpSpPr/>
            <p:nvPr/>
          </p:nvGrpSpPr>
          <p:grpSpPr>
            <a:xfrm>
              <a:off x="5796299" y="1489639"/>
              <a:ext cx="3142119" cy="2168445"/>
              <a:chOff x="5805777" y="1489639"/>
              <a:chExt cx="3142119" cy="2168445"/>
            </a:xfrm>
          </p:grpSpPr>
          <p:grpSp>
            <p:nvGrpSpPr>
              <p:cNvPr id="184" name="Group 183"/>
              <p:cNvGrpSpPr/>
              <p:nvPr/>
            </p:nvGrpSpPr>
            <p:grpSpPr>
              <a:xfrm>
                <a:off x="5805777" y="1537710"/>
                <a:ext cx="3142119" cy="2120374"/>
                <a:chOff x="840527" y="1545954"/>
                <a:chExt cx="7432616" cy="5015700"/>
              </a:xfrm>
            </p:grpSpPr>
            <p:grpSp>
              <p:nvGrpSpPr>
                <p:cNvPr id="151" name="Group 150"/>
                <p:cNvGrpSpPr/>
                <p:nvPr/>
              </p:nvGrpSpPr>
              <p:grpSpPr>
                <a:xfrm>
                  <a:off x="1459583" y="1686116"/>
                  <a:ext cx="1416271" cy="4430552"/>
                  <a:chOff x="1459583" y="1686116"/>
                  <a:chExt cx="1416271" cy="4430552"/>
                </a:xfrm>
              </p:grpSpPr>
              <p:grpSp>
                <p:nvGrpSpPr>
                  <p:cNvPr id="152" name="Group 151"/>
                  <p:cNvGrpSpPr/>
                  <p:nvPr/>
                </p:nvGrpSpPr>
                <p:grpSpPr>
                  <a:xfrm>
                    <a:off x="1519912" y="1686116"/>
                    <a:ext cx="1355942" cy="4430552"/>
                    <a:chOff x="1519912" y="1686116"/>
                    <a:chExt cx="1355942" cy="4430552"/>
                  </a:xfrm>
                  <a:solidFill>
                    <a:srgbClr val="008000"/>
                  </a:solidFill>
                </p:grpSpPr>
                <p:sp>
                  <p:nvSpPr>
                    <p:cNvPr id="155" name="Oval 154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281911" y="5609812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" name="Cross 155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1871589" y="3606692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" name="Cross 156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610902" y="2102193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" name="Cross 157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463339" y="1686116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9" name="Cross 158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1665054" y="2465049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0" name="Cross 159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1519912" y="1729658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1" name="Cross 160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054523" y="1989031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2" name="Oval 161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281911" y="5017140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3" name="Oval 162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577033" y="4605905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4" name="Oval 163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1933571" y="5730764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Oval 164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015814" y="4561527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6" name="Oval 165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1580387" y="5851716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Oval 166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705243" y="5972668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Oval 167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731854" y="5317104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Oval 168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1701339" y="4310433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Oval 169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1802943" y="5317104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Cross 170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1703759" y="3824166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Cross 171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289169" y="3453009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Cross 172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1788427" y="3344734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4" name="Cross 173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465758" y="3710466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5" name="Cross 174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637514" y="2670549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Cross 175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030331" y="3213982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Cross 176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147816" y="3678174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Cross 177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274654" y="2967894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Oval 178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248043" y="4243049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Oval 179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2610902" y="4056441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Cross 180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1914894" y="2751456"/>
                      <a:ext cx="144000" cy="144000"/>
                    </a:xfrm>
                    <a:prstGeom prst="plus">
                      <a:avLst>
                        <a:gd name="adj" fmla="val 38669"/>
                      </a:avLst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Oval 181"/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1871589" y="4896188"/>
                      <a:ext cx="144000" cy="144000"/>
                    </a:xfrm>
                    <a:prstGeom prst="ellipse">
                      <a:avLst/>
                    </a:prstGeom>
                    <a:grpFill/>
                    <a:ln>
                      <a:solidFill>
                        <a:srgbClr val="57720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153" name="Picture 152" descr="latex-image-1.pdf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59583" y="2947345"/>
                    <a:ext cx="517988" cy="3211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1357087" y="1545954"/>
                  <a:ext cx="6916056" cy="4663729"/>
                  <a:chOff x="1357087" y="1545954"/>
                  <a:chExt cx="6916056" cy="4663729"/>
                </a:xfrm>
              </p:grpSpPr>
              <p:cxnSp>
                <p:nvCxnSpPr>
                  <p:cNvPr id="100" name="Straight Arrow Connector 99"/>
                  <p:cNvCxnSpPr/>
                  <p:nvPr/>
                </p:nvCxnSpPr>
                <p:spPr>
                  <a:xfrm>
                    <a:off x="1357087" y="6207468"/>
                    <a:ext cx="6916056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1357087" y="1545954"/>
                    <a:ext cx="0" cy="4663729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02" name="Picture 101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0943" y="4688603"/>
                  <a:ext cx="467657" cy="311771"/>
                </a:xfrm>
                <a:prstGeom prst="rect">
                  <a:avLst/>
                </a:prstGeom>
              </p:spPr>
            </p:pic>
            <p:pic>
              <p:nvPicPr>
                <p:cNvPr id="103" name="Picture 102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0527" y="1999080"/>
                  <a:ext cx="363482" cy="276936"/>
                </a:xfrm>
                <a:prstGeom prst="rect">
                  <a:avLst/>
                </a:prstGeom>
              </p:spPr>
            </p:pic>
            <p:grpSp>
              <p:nvGrpSpPr>
                <p:cNvPr id="108" name="Group 107"/>
                <p:cNvGrpSpPr/>
                <p:nvPr/>
              </p:nvGrpSpPr>
              <p:grpSpPr>
                <a:xfrm>
                  <a:off x="3126345" y="1729658"/>
                  <a:ext cx="3699347" cy="4243884"/>
                  <a:chOff x="3126345" y="1729658"/>
                  <a:chExt cx="3699347" cy="4243884"/>
                </a:xfrm>
                <a:solidFill>
                  <a:srgbClr val="3366FF"/>
                </a:solidFill>
              </p:grpSpPr>
              <p:sp>
                <p:nvSpPr>
                  <p:cNvPr id="109" name="Oval 108"/>
                  <p:cNvSpPr>
                    <a:spLocks noChangeAspect="1"/>
                  </p:cNvSpPr>
                  <p:nvPr/>
                </p:nvSpPr>
                <p:spPr>
                  <a:xfrm rot="2700000">
                    <a:off x="3558589" y="5800912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/>
                  <p:cNvSpPr>
                    <a:spLocks noChangeAspect="1"/>
                  </p:cNvSpPr>
                  <p:nvPr/>
                </p:nvSpPr>
                <p:spPr>
                  <a:xfrm rot="2700000">
                    <a:off x="6191738" y="3206848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Cross 110"/>
                  <p:cNvSpPr>
                    <a:spLocks noChangeAspect="1"/>
                  </p:cNvSpPr>
                  <p:nvPr/>
                </p:nvSpPr>
                <p:spPr>
                  <a:xfrm rot="2700000">
                    <a:off x="6672908" y="2281680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Cross 111"/>
                  <p:cNvSpPr>
                    <a:spLocks noChangeAspect="1"/>
                  </p:cNvSpPr>
                  <p:nvPr/>
                </p:nvSpPr>
                <p:spPr>
                  <a:xfrm rot="2700000">
                    <a:off x="6312690" y="2436838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Cross 112"/>
                  <p:cNvSpPr>
                    <a:spLocks noChangeAspect="1"/>
                  </p:cNvSpPr>
                  <p:nvPr/>
                </p:nvSpPr>
                <p:spPr>
                  <a:xfrm rot="2700000">
                    <a:off x="5888890" y="1840710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Cross 113"/>
                  <p:cNvSpPr>
                    <a:spLocks noChangeAspect="1"/>
                  </p:cNvSpPr>
                  <p:nvPr/>
                </p:nvSpPr>
                <p:spPr>
                  <a:xfrm rot="2700000">
                    <a:off x="4062508" y="1729658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Cross 114"/>
                  <p:cNvSpPr>
                    <a:spLocks noChangeAspect="1"/>
                  </p:cNvSpPr>
                  <p:nvPr/>
                </p:nvSpPr>
                <p:spPr>
                  <a:xfrm rot="2700000">
                    <a:off x="3291221" y="2109983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Oval 115"/>
                  <p:cNvSpPr>
                    <a:spLocks noChangeAspect="1"/>
                  </p:cNvSpPr>
                  <p:nvPr/>
                </p:nvSpPr>
                <p:spPr>
                  <a:xfrm rot="2700000">
                    <a:off x="4425364" y="4311998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Cross 116"/>
                  <p:cNvSpPr>
                    <a:spLocks noChangeAspect="1"/>
                  </p:cNvSpPr>
                  <p:nvPr/>
                </p:nvSpPr>
                <p:spPr>
                  <a:xfrm rot="2700000">
                    <a:off x="4290976" y="2574559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Cross 117"/>
                  <p:cNvSpPr>
                    <a:spLocks noChangeAspect="1"/>
                  </p:cNvSpPr>
                  <p:nvPr/>
                </p:nvSpPr>
                <p:spPr>
                  <a:xfrm rot="2700000">
                    <a:off x="3631921" y="2860966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/>
                  <p:cNvSpPr>
                    <a:spLocks noChangeAspect="1"/>
                  </p:cNvSpPr>
                  <p:nvPr/>
                </p:nvSpPr>
                <p:spPr>
                  <a:xfrm rot="2700000">
                    <a:off x="4972069" y="5056525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Oval 119"/>
                  <p:cNvSpPr>
                    <a:spLocks noChangeAspect="1"/>
                  </p:cNvSpPr>
                  <p:nvPr/>
                </p:nvSpPr>
                <p:spPr>
                  <a:xfrm rot="2700000">
                    <a:off x="5947196" y="3324888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Cross 120"/>
                  <p:cNvSpPr>
                    <a:spLocks noChangeAspect="1"/>
                  </p:cNvSpPr>
                  <p:nvPr/>
                </p:nvSpPr>
                <p:spPr>
                  <a:xfrm rot="2700000">
                    <a:off x="5070278" y="2878127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Cross 121"/>
                  <p:cNvSpPr>
                    <a:spLocks noChangeAspect="1"/>
                  </p:cNvSpPr>
                  <p:nvPr/>
                </p:nvSpPr>
                <p:spPr>
                  <a:xfrm rot="2700000">
                    <a:off x="5774302" y="2673696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Cross 122"/>
                  <p:cNvSpPr>
                    <a:spLocks noChangeAspect="1"/>
                  </p:cNvSpPr>
                  <p:nvPr/>
                </p:nvSpPr>
                <p:spPr>
                  <a:xfrm rot="2700000">
                    <a:off x="4050402" y="3733728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Oval 123"/>
                  <p:cNvSpPr>
                    <a:spLocks noChangeAspect="1"/>
                  </p:cNvSpPr>
                  <p:nvPr/>
                </p:nvSpPr>
                <p:spPr>
                  <a:xfrm rot="2700000">
                    <a:off x="4851117" y="3867295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Oval 124"/>
                  <p:cNvSpPr>
                    <a:spLocks noChangeAspect="1"/>
                  </p:cNvSpPr>
                  <p:nvPr/>
                </p:nvSpPr>
                <p:spPr>
                  <a:xfrm rot="2700000">
                    <a:off x="3148113" y="5183656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Oval 125"/>
                  <p:cNvSpPr>
                    <a:spLocks noChangeAspect="1"/>
                  </p:cNvSpPr>
                  <p:nvPr/>
                </p:nvSpPr>
                <p:spPr>
                  <a:xfrm rot="2700000">
                    <a:off x="6363748" y="5829542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Oval 126"/>
                  <p:cNvSpPr>
                    <a:spLocks noChangeAspect="1"/>
                  </p:cNvSpPr>
                  <p:nvPr/>
                </p:nvSpPr>
                <p:spPr>
                  <a:xfrm rot="2700000">
                    <a:off x="6029199" y="4941752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Oval 127"/>
                  <p:cNvSpPr>
                    <a:spLocks noChangeAspect="1"/>
                  </p:cNvSpPr>
                  <p:nvPr/>
                </p:nvSpPr>
                <p:spPr>
                  <a:xfrm rot="2700000">
                    <a:off x="4062508" y="5130435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Cross 128"/>
                  <p:cNvSpPr>
                    <a:spLocks noChangeAspect="1"/>
                  </p:cNvSpPr>
                  <p:nvPr/>
                </p:nvSpPr>
                <p:spPr>
                  <a:xfrm rot="2700000">
                    <a:off x="3126345" y="4561559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Oval 129"/>
                  <p:cNvSpPr>
                    <a:spLocks noChangeAspect="1"/>
                  </p:cNvSpPr>
                  <p:nvPr/>
                </p:nvSpPr>
                <p:spPr>
                  <a:xfrm rot="2700000">
                    <a:off x="6681692" y="3381918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/>
                  <p:cNvSpPr>
                    <a:spLocks noChangeAspect="1"/>
                  </p:cNvSpPr>
                  <p:nvPr/>
                </p:nvSpPr>
                <p:spPr>
                  <a:xfrm rot="2700000">
                    <a:off x="6433642" y="2987828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Cross 131"/>
                  <p:cNvSpPr>
                    <a:spLocks noChangeAspect="1"/>
                  </p:cNvSpPr>
                  <p:nvPr/>
                </p:nvSpPr>
                <p:spPr>
                  <a:xfrm rot="2700000">
                    <a:off x="5009821" y="1971562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/>
                  <p:cNvSpPr>
                    <a:spLocks noChangeAspect="1"/>
                  </p:cNvSpPr>
                  <p:nvPr/>
                </p:nvSpPr>
                <p:spPr>
                  <a:xfrm rot="2700000">
                    <a:off x="5519334" y="4298345"/>
                    <a:ext cx="144000" cy="144000"/>
                  </a:xfrm>
                  <a:prstGeom prst="ellipse">
                    <a:avLst/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Cross 133"/>
                  <p:cNvSpPr>
                    <a:spLocks noChangeAspect="1"/>
                  </p:cNvSpPr>
                  <p:nvPr/>
                </p:nvSpPr>
                <p:spPr>
                  <a:xfrm rot="2700000">
                    <a:off x="4588113" y="2160728"/>
                    <a:ext cx="144000" cy="144000"/>
                  </a:xfrm>
                  <a:prstGeom prst="plus">
                    <a:avLst>
                      <a:gd name="adj" fmla="val 38669"/>
                    </a:avLst>
                  </a:prstGeom>
                  <a:grpFill/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183" name="Picture 182" descr="latex-image-1.pd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05117" y="6289726"/>
                  <a:ext cx="356908" cy="271928"/>
                </a:xfrm>
                <a:prstGeom prst="rect">
                  <a:avLst/>
                </a:prstGeom>
              </p:spPr>
            </p:pic>
          </p:grpSp>
          <p:grpSp>
            <p:nvGrpSpPr>
              <p:cNvPr id="201" name="Group 200"/>
              <p:cNvGrpSpPr/>
              <p:nvPr/>
            </p:nvGrpSpPr>
            <p:grpSpPr>
              <a:xfrm>
                <a:off x="6590291" y="1489639"/>
                <a:ext cx="564962" cy="1985663"/>
                <a:chOff x="6590291" y="1489639"/>
                <a:chExt cx="564962" cy="1985663"/>
              </a:xfrm>
            </p:grpSpPr>
            <p:sp>
              <p:nvSpPr>
                <p:cNvPr id="199" name="Freeform 198"/>
                <p:cNvSpPr/>
                <p:nvPr/>
              </p:nvSpPr>
              <p:spPr>
                <a:xfrm rot="280108">
                  <a:off x="6590291" y="1489639"/>
                  <a:ext cx="259641" cy="1985663"/>
                </a:xfrm>
                <a:custGeom>
                  <a:avLst/>
                  <a:gdLst>
                    <a:gd name="connsiteX0" fmla="*/ 0 w 239111"/>
                    <a:gd name="connsiteY0" fmla="*/ 0 h 2435662"/>
                    <a:gd name="connsiteX1" fmla="*/ 236953 w 239111"/>
                    <a:gd name="connsiteY1" fmla="*/ 1042501 h 2435662"/>
                    <a:gd name="connsiteX2" fmla="*/ 123216 w 239111"/>
                    <a:gd name="connsiteY2" fmla="*/ 1592183 h 2435662"/>
                    <a:gd name="connsiteX3" fmla="*/ 227475 w 239111"/>
                    <a:gd name="connsiteY3" fmla="*/ 2435662 h 2435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9111" h="2435662">
                      <a:moveTo>
                        <a:pt x="0" y="0"/>
                      </a:moveTo>
                      <a:cubicBezTo>
                        <a:pt x="108208" y="388568"/>
                        <a:pt x="216417" y="777137"/>
                        <a:pt x="236953" y="1042501"/>
                      </a:cubicBezTo>
                      <a:cubicBezTo>
                        <a:pt x="257489" y="1307865"/>
                        <a:pt x="124796" y="1359990"/>
                        <a:pt x="123216" y="1592183"/>
                      </a:cubicBezTo>
                      <a:cubicBezTo>
                        <a:pt x="121636" y="1824376"/>
                        <a:pt x="200621" y="2347207"/>
                        <a:pt x="227475" y="2435662"/>
                      </a:cubicBezTo>
                    </a:path>
                  </a:pathLst>
                </a:custGeom>
                <a:ln w="38100" cmpd="sng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0" name="Picture 199" descr="latex-image-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32493" y="2458262"/>
                  <a:ext cx="322760" cy="281381"/>
                </a:xfrm>
                <a:prstGeom prst="rect">
                  <a:avLst/>
                </a:prstGeom>
              </p:spPr>
            </p:pic>
          </p:grpSp>
        </p:grpSp>
        <p:pic>
          <p:nvPicPr>
            <p:cNvPr id="85" name="Picture 84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149" y="3545925"/>
              <a:ext cx="1187725" cy="170332"/>
            </a:xfrm>
            <a:prstGeom prst="rect">
              <a:avLst/>
            </a:prstGeom>
          </p:spPr>
        </p:pic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74284"/>
            <a:ext cx="5544779" cy="58094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61746" y="4329929"/>
            <a:ext cx="8776672" cy="798680"/>
            <a:chOff x="161746" y="4329929"/>
            <a:chExt cx="8776672" cy="798680"/>
          </a:xfrm>
        </p:grpSpPr>
        <p:grpSp>
          <p:nvGrpSpPr>
            <p:cNvPr id="9" name="Group 8"/>
            <p:cNvGrpSpPr/>
            <p:nvPr/>
          </p:nvGrpSpPr>
          <p:grpSpPr>
            <a:xfrm>
              <a:off x="161746" y="4329929"/>
              <a:ext cx="8776672" cy="798680"/>
              <a:chOff x="406803" y="4320163"/>
              <a:chExt cx="7760319" cy="798680"/>
            </a:xfrm>
          </p:grpSpPr>
          <p:sp>
            <p:nvSpPr>
              <p:cNvPr id="205" name="TextBox 204"/>
              <p:cNvSpPr txBox="1"/>
              <p:nvPr/>
            </p:nvSpPr>
            <p:spPr>
              <a:xfrm>
                <a:off x="406803" y="4320163"/>
                <a:ext cx="7760319" cy="798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 smtClean="0"/>
                  <a:t>[</a:t>
                </a:r>
                <a:r>
                  <a:rPr lang="en-US" dirty="0" err="1" smtClean="0"/>
                  <a:t>Ganin</a:t>
                </a:r>
                <a:r>
                  <a:rPr lang="en-US" dirty="0" smtClean="0"/>
                  <a:t> JMLR’16]: Minimize accuracy of domain-classifier        via back-prop.</a:t>
                </a:r>
              </a:p>
              <a:p>
                <a:pPr marL="400050" indent="-400050">
                  <a:lnSpc>
                    <a:spcPct val="130000"/>
                  </a:lnSpc>
                  <a:buFont typeface="Wingdings" charset="2"/>
                  <a:buChar char="Ø"/>
                </a:pPr>
                <a:r>
                  <a:rPr lang="en-US" dirty="0" smtClean="0"/>
                  <a:t>Learn an adapted domain invariant classifier </a:t>
                </a:r>
              </a:p>
            </p:txBody>
          </p:sp>
          <p:pic>
            <p:nvPicPr>
              <p:cNvPr id="81" name="Picture 80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9487" y="4440519"/>
                <a:ext cx="298028" cy="259820"/>
              </a:xfrm>
              <a:prstGeom prst="rect">
                <a:avLst/>
              </a:prstGeom>
            </p:spPr>
          </p:pic>
        </p:grp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30" y="4771455"/>
              <a:ext cx="276466" cy="303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0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ioMedIA">
  <a:themeElements>
    <a:clrScheme name="Inspiration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spiration">
      <a:fillStyleLst>
        <a:solidFill>
          <a:schemeClr val="phClr"/>
        </a:solidFill>
        <a:gradFill rotWithShape="1">
          <a:gsLst>
            <a:gs pos="25000">
              <a:schemeClr val="phClr">
                <a:tint val="90000"/>
                <a:shade val="100000"/>
                <a:alpha val="90000"/>
                <a:satMod val="150000"/>
              </a:schemeClr>
            </a:gs>
            <a:gs pos="100000">
              <a:schemeClr val="phClr">
                <a:tint val="100000"/>
                <a:shade val="60000"/>
                <a:satMod val="13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0000"/>
                <a:shade val="100000"/>
                <a:alpha val="85000"/>
                <a:satMod val="150000"/>
              </a:schemeClr>
            </a:gs>
            <a:gs pos="33000">
              <a:schemeClr val="phClr">
                <a:tint val="90000"/>
                <a:shade val="100000"/>
                <a:alpha val="95000"/>
                <a:satMod val="130000"/>
              </a:schemeClr>
            </a:gs>
            <a:gs pos="67000">
              <a:schemeClr val="phClr">
                <a:shade val="70000"/>
                <a:satMod val="135000"/>
              </a:schemeClr>
            </a:gs>
            <a:gs pos="100000">
              <a:schemeClr val="phClr">
                <a:shade val="50000"/>
                <a:satMod val="135000"/>
              </a:schemeClr>
            </a:gs>
          </a:gsLst>
          <a:lin ang="13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thickThin" algn="ctr">
          <a:solidFill>
            <a:schemeClr val="phClr"/>
          </a:solidFill>
          <a:prstDash val="solid"/>
        </a:ln>
        <a:ln w="38100" cap="flat" cmpd="thinThick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woPt" dir="tl"/>
          </a:scene3d>
          <a:sp3d extrusionH="12700" prstMaterial="softEdge">
            <a:bevelT w="25400" h="50800"/>
          </a:sp3d>
        </a:effectStyle>
        <a:effectStyle>
          <a:effectLst>
            <a:innerShdw blurRad="50800" dist="25400" dir="2400000">
              <a:srgbClr val="808080">
                <a:alpha val="75000"/>
              </a:srgbClr>
            </a:innerShdw>
            <a:reflection blurRad="38100" stA="26000" endPos="35000" dist="12700" dir="5400000" fadeDir="48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15492</TotalTime>
  <Words>2380</Words>
  <Application>Microsoft Macintosh PowerPoint</Application>
  <PresentationFormat>On-screen Show (4:3)</PresentationFormat>
  <Paragraphs>317</Paragraphs>
  <Slides>25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BioMedIA</vt:lpstr>
      <vt:lpstr>Unsupervised domain adaptation in brain lesion segmentation with adversarial networks</vt:lpstr>
      <vt:lpstr>Scaling up ML adoption</vt:lpstr>
      <vt:lpstr>Performance degradation on biomedical benchmarks</vt:lpstr>
      <vt:lpstr>Domain Shift</vt:lpstr>
      <vt:lpstr>Training labels for all domains: Not a scalable solution</vt:lpstr>
      <vt:lpstr>Domain Adaptation (DA)</vt:lpstr>
      <vt:lpstr>Unsupervised Domain Adaptation (UDA)</vt:lpstr>
      <vt:lpstr>Unsupervised domain adaptation  in brain lesion segmentation  with adversarial networks</vt:lpstr>
      <vt:lpstr>Unsupervised domain adaptation  with adversarial networks</vt:lpstr>
      <vt:lpstr>Segmentation System  with Domain Discriminator</vt:lpstr>
      <vt:lpstr>Representation change to domain-invariant space</vt:lpstr>
      <vt:lpstr>Domain discriminator</vt:lpstr>
      <vt:lpstr>Multi-Connected Adversarials</vt:lpstr>
      <vt:lpstr>Material Source (S) and Target (T) data</vt:lpstr>
      <vt:lpstr>Material GE (in S) vs SWI (in T)</vt:lpstr>
      <vt:lpstr>Evaluation - Quantitative</vt:lpstr>
      <vt:lpstr>Evaluation - Qualitative</vt:lpstr>
      <vt:lpstr>Evaluation – Qualitative Still way to go…</vt:lpstr>
      <vt:lpstr>Analysis: Depth of adaptation</vt:lpstr>
      <vt:lpstr>Analysis: Depth of adaptation</vt:lpstr>
      <vt:lpstr>Analysis: Strength of adaptation</vt:lpstr>
      <vt:lpstr>Adversarial DA vs GAN</vt:lpstr>
      <vt:lpstr>Take home messages</vt:lpstr>
      <vt:lpstr>PowerPoint Presentation</vt:lpstr>
      <vt:lpstr>References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Rueckert</dc:creator>
  <cp:lastModifiedBy>Konstantinos Kamnitsas</cp:lastModifiedBy>
  <cp:revision>2222</cp:revision>
  <dcterms:created xsi:type="dcterms:W3CDTF">2013-10-22T17:33:03Z</dcterms:created>
  <dcterms:modified xsi:type="dcterms:W3CDTF">2017-08-21T15:15:04Z</dcterms:modified>
</cp:coreProperties>
</file>